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88" d="100"/>
          <a:sy n="88" d="100"/>
        </p:scale>
        <p:origin x="-466" y="-7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pl-PL" smtClean="0"/>
              <a:t>Kliknij, aby edytować styl</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6/23/2019</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6/23/2019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pl-PL" smtClean="0"/>
              <a:t>Kliknij, aby edytować styl</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6/23/2019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pl-PL" smtClean="0"/>
              <a:t>Kliknij, aby edytować styl</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6/23/2019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pl-PL" smtClean="0"/>
              <a:t>Kliknij, aby edytować styl</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6/23/2019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pl-PL" smtClean="0"/>
              <a:t>Kliknij, aby edytować styl</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pl-PL" smtClean="0"/>
              <a:t>Kliknij, aby edytować style wzorca tekstu</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6/23/2019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pl-PL" smtClean="0"/>
              <a:t>Kliknij, aby edytować styl</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pl-PL" smtClean="0"/>
              <a:t>Kliknij, aby edytować style wzorca tekstu</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6/23/2019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nchor="ct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pl-PL" smtClean="0"/>
              <a:t>Kliknij, aby edytować styl</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6/23/2019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pl-PL" smtClean="0"/>
              <a:t>Kliknij, aby edytować styl</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pl-PL" smtClean="0"/>
              <a:t>Kliknij, aby edytować styl</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6/23/2019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pl-PL" smtClean="0"/>
              <a:t>Kliknij, aby edytować styl</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6/23/2019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pl-PL" smtClean="0"/>
              <a:t>Kliknij, aby edytować styl</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6/23/2019</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latin typeface="Arial Rounded MT Bold" panose="020F0704030504030204" pitchFamily="34" charset="0"/>
              </a:rPr>
              <a:t>Ochrona praw konsumenta</a:t>
            </a:r>
            <a:endParaRPr lang="pl-PL" dirty="0">
              <a:latin typeface="Arial Rounded MT Bold" panose="020F0704030504030204" pitchFamily="34" charset="0"/>
            </a:endParaRPr>
          </a:p>
        </p:txBody>
      </p:sp>
      <p:sp>
        <p:nvSpPr>
          <p:cNvPr id="3" name="Podtytuł 2"/>
          <p:cNvSpPr>
            <a:spLocks noGrp="1"/>
          </p:cNvSpPr>
          <p:nvPr>
            <p:ph type="subTitle" idx="1"/>
          </p:nvPr>
        </p:nvSpPr>
        <p:spPr/>
        <p:txBody>
          <a:bodyPr>
            <a:normAutofit/>
          </a:bodyPr>
          <a:lstStyle/>
          <a:p>
            <a:r>
              <a:rPr lang="pl-PL" sz="2400" dirty="0" smtClean="0">
                <a:latin typeface="Arial Rounded MT Bold" panose="020F0704030504030204" pitchFamily="34" charset="0"/>
              </a:rPr>
              <a:t>Zakupy przez internet</a:t>
            </a:r>
            <a:endParaRPr lang="pl-PL" sz="2400" dirty="0">
              <a:latin typeface="Arial Rounded MT Bold" panose="020F0704030504030204" pitchFamily="34" charset="0"/>
            </a:endParaRPr>
          </a:p>
        </p:txBody>
      </p:sp>
    </p:spTree>
    <p:extLst>
      <p:ext uri="{BB962C8B-B14F-4D97-AF65-F5344CB8AC3E}">
        <p14:creationId xmlns:p14="http://schemas.microsoft.com/office/powerpoint/2010/main" xmlns="" val="24006285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ln>
                  <a:noFill/>
                </a:ln>
                <a:solidFill>
                  <a:prstClr val="black"/>
                </a:solidFill>
                <a:latin typeface="Arial Rounded MT Bold" panose="020F0704030504030204" pitchFamily="34" charset="0"/>
              </a:rPr>
              <a:t>Kto odpowiada za przesyłkę?</a:t>
            </a:r>
            <a:endParaRPr lang="pl-PL" dirty="0">
              <a:latin typeface="Arial Rounded MT Bold" panose="020F0704030504030204" pitchFamily="34" charset="0"/>
            </a:endParaRPr>
          </a:p>
        </p:txBody>
      </p:sp>
      <p:sp>
        <p:nvSpPr>
          <p:cNvPr id="3" name="Symbol zastępczy zawartości 2"/>
          <p:cNvSpPr>
            <a:spLocks noGrp="1"/>
          </p:cNvSpPr>
          <p:nvPr>
            <p:ph idx="1"/>
          </p:nvPr>
        </p:nvSpPr>
        <p:spPr/>
        <p:txBody>
          <a:bodyPr>
            <a:normAutofit/>
          </a:bodyPr>
          <a:lstStyle/>
          <a:p>
            <a:r>
              <a:rPr lang="pl-PL" sz="2200" dirty="0" smtClean="0">
                <a:latin typeface="Arial Rounded MT Bold" panose="020F0704030504030204" pitchFamily="34" charset="0"/>
              </a:rPr>
              <a:t>Podczas </a:t>
            </a:r>
            <a:r>
              <a:rPr lang="pl-PL" sz="2200" dirty="0">
                <a:latin typeface="Arial Rounded MT Bold" panose="020F0704030504030204" pitchFamily="34" charset="0"/>
              </a:rPr>
              <a:t>zakupów przez internet najczęściej wybieramy jeden ze sposobów dostawy towaru zaproponowanych przez przedsiębiorcę. Jeżeli skorzystamy z tej możliwości, odpowiedzialność za produkt – aż do momentu jego doręczenia – ponosi sprzedawca (mimo że korzysta z usług innej firmy, tj. profesjonalnego przewoźnika). Gdy jednak odbiór rzeczy konsument zleci zamówionemu przez siebie przewoźnikowi, przedsiębiorca odpowiada za nią tylko do momentu wydania kurierowi.</a:t>
            </a:r>
          </a:p>
        </p:txBody>
      </p:sp>
    </p:spTree>
    <p:extLst>
      <p:ext uri="{BB962C8B-B14F-4D97-AF65-F5344CB8AC3E}">
        <p14:creationId xmlns:p14="http://schemas.microsoft.com/office/powerpoint/2010/main" xmlns="" val="13325797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latin typeface="Arial Rounded MT Bold" panose="020F0704030504030204" pitchFamily="34" charset="0"/>
              </a:rPr>
              <a:t>Czy można zwrócić pełnowartościowy towar kupiony przez internet?</a:t>
            </a:r>
          </a:p>
        </p:txBody>
      </p:sp>
      <p:sp>
        <p:nvSpPr>
          <p:cNvPr id="3" name="Symbol zastępczy zawartości 2"/>
          <p:cNvSpPr>
            <a:spLocks noGrp="1"/>
          </p:cNvSpPr>
          <p:nvPr>
            <p:ph idx="1"/>
          </p:nvPr>
        </p:nvSpPr>
        <p:spPr>
          <a:xfrm>
            <a:off x="1484310" y="2253803"/>
            <a:ext cx="10018713" cy="4430332"/>
          </a:xfrm>
        </p:spPr>
        <p:txBody>
          <a:bodyPr>
            <a:normAutofit/>
          </a:bodyPr>
          <a:lstStyle/>
          <a:p>
            <a:r>
              <a:rPr lang="pl-PL" sz="2200" dirty="0">
                <a:latin typeface="Arial Rounded MT Bold" panose="020F0704030504030204" pitchFamily="34" charset="0"/>
              </a:rPr>
              <a:t>Tak. W przypadku zakupów w sieci konsumentowi przysługuje tzw. prawo do namysłu. Oznacza to, że kupujący ma 14 dni kalendarzowych na odstąpienie od umowy, a następnie zwrot niechcianego produktu. Co więcej, nie musi uzasadniać takiej decyzji</a:t>
            </a:r>
            <a:r>
              <a:rPr lang="pl-PL" sz="2200" dirty="0" smtClean="0">
                <a:latin typeface="Arial Rounded MT Bold" panose="020F0704030504030204" pitchFamily="34" charset="0"/>
              </a:rPr>
              <a:t>.</a:t>
            </a:r>
          </a:p>
          <a:p>
            <a:r>
              <a:rPr lang="pl-PL" sz="2200" dirty="0">
                <a:latin typeface="Arial Rounded MT Bold" panose="020F0704030504030204" pitchFamily="34" charset="0"/>
              </a:rPr>
              <a:t>Pełnowartościowy produkt można oddać w przypadku dokonania zakupu na odległość lub poza lokalem przedsiębiorstwa. W innych sytuacjach zwrot towaru tylko z tego względu, że się rozmyśliliśmy, co do zasady nie jest prawem dozwolony. Czasami sprzedawca dopuszcza możliwość zwrotu dobrego i pełnowartościowego produktu kupionego w sklepie tradycyjnym. Trzeba jednak pamiętać, że jest to jego dobra wola, a nie obowiązek wynikający z przepisów prawa.</a:t>
            </a:r>
          </a:p>
        </p:txBody>
      </p:sp>
    </p:spTree>
    <p:extLst>
      <p:ext uri="{BB962C8B-B14F-4D97-AF65-F5344CB8AC3E}">
        <p14:creationId xmlns:p14="http://schemas.microsoft.com/office/powerpoint/2010/main" xmlns="" val="12177932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latin typeface="Arial Rounded MT Bold" panose="020F0704030504030204" pitchFamily="34" charset="0"/>
              </a:rPr>
              <a:t>Jaką formę powinno mieć odstąpienie od umowy?</a:t>
            </a:r>
          </a:p>
        </p:txBody>
      </p:sp>
      <p:sp>
        <p:nvSpPr>
          <p:cNvPr id="3" name="Symbol zastępczy zawartości 2"/>
          <p:cNvSpPr>
            <a:spLocks noGrp="1"/>
          </p:cNvSpPr>
          <p:nvPr>
            <p:ph idx="1"/>
          </p:nvPr>
        </p:nvSpPr>
        <p:spPr/>
        <p:txBody>
          <a:bodyPr>
            <a:normAutofit/>
          </a:bodyPr>
          <a:lstStyle/>
          <a:p>
            <a:r>
              <a:rPr lang="pl-PL" sz="2200" dirty="0">
                <a:latin typeface="Arial Rounded MT Bold" panose="020F0704030504030204" pitchFamily="34" charset="0"/>
              </a:rPr>
              <a:t>Aby odstąpić od umowy należy złożyć pisemne oświadczenie – można je przygotować samodzielnie lub skorzystać z formularza udostępnionego przez przedsiębiorcę. Niektórzy przedsiębiorcy umożliwiają odstąpienie od umowy za pomocą swojej strony internetowej, np. przez elektroniczny formularz. W takim przypadku muszą potwierdzić otrzymanie oświadczenia, np. wysłać do konsumenta e-mail.</a:t>
            </a:r>
          </a:p>
        </p:txBody>
      </p:sp>
    </p:spTree>
    <p:extLst>
      <p:ext uri="{BB962C8B-B14F-4D97-AF65-F5344CB8AC3E}">
        <p14:creationId xmlns:p14="http://schemas.microsoft.com/office/powerpoint/2010/main" xmlns="" val="18638281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84310" y="338070"/>
            <a:ext cx="10018713" cy="1258910"/>
          </a:xfrm>
        </p:spPr>
        <p:txBody>
          <a:bodyPr>
            <a:noAutofit/>
          </a:bodyPr>
          <a:lstStyle/>
          <a:p>
            <a:r>
              <a:rPr lang="pl-PL" dirty="0">
                <a:latin typeface="Arial Rounded MT Bold" panose="020F0704030504030204" pitchFamily="34" charset="0"/>
              </a:rPr>
              <a:t>Terminy odstąpienia od umowy zawartej na odległość</a:t>
            </a:r>
          </a:p>
        </p:txBody>
      </p:sp>
      <p:sp>
        <p:nvSpPr>
          <p:cNvPr id="4" name="Symbol zastępczy zawartości 3"/>
          <p:cNvSpPr>
            <a:spLocks noGrp="1"/>
          </p:cNvSpPr>
          <p:nvPr>
            <p:ph idx="1"/>
          </p:nvPr>
        </p:nvSpPr>
        <p:spPr>
          <a:xfrm>
            <a:off x="1484310" y="1712890"/>
            <a:ext cx="10018713" cy="4997003"/>
          </a:xfrm>
        </p:spPr>
        <p:txBody>
          <a:bodyPr>
            <a:normAutofit fontScale="92500" lnSpcReduction="10000"/>
          </a:bodyPr>
          <a:lstStyle/>
          <a:p>
            <a:r>
              <a:rPr lang="pl-PL" dirty="0">
                <a:latin typeface="Arial Rounded MT Bold" panose="020F0704030504030204" pitchFamily="34" charset="0"/>
              </a:rPr>
              <a:t>Towar kupiony przez internet można zwrócić bez podania przyczyny – wystarczy złożyć stosowne oświadczenie w terminie 14 dni kalendarzowych. Jeżeli przedsiębiorca nie poinformuje o możliwości odstąpienia od umowy, termin ten wydłuża się do 12 miesięcy. Jeśli jednak po rozpoczęciu biegu terminu konsument dostanie wszystkie informacje wymagane prawem, czas odstąpienia od umowy skraca się do 14 dni, przy czym liczy się go od dnia ich otrzymania</a:t>
            </a:r>
            <a:r>
              <a:rPr lang="pl-PL" dirty="0" smtClean="0">
                <a:latin typeface="Arial Rounded MT Bold" panose="020F0704030504030204" pitchFamily="34" charset="0"/>
              </a:rPr>
              <a:t>.</a:t>
            </a:r>
          </a:p>
          <a:p>
            <a:r>
              <a:rPr lang="pl-PL" dirty="0">
                <a:latin typeface="Arial Rounded MT Bold" panose="020F0704030504030204" pitchFamily="34" charset="0"/>
              </a:rPr>
              <a:t>14 dni – termin odstąpienia od umowy zawartej na </a:t>
            </a:r>
            <a:r>
              <a:rPr lang="pl-PL" dirty="0" smtClean="0">
                <a:latin typeface="Arial Rounded MT Bold" panose="020F0704030504030204" pitchFamily="34" charset="0"/>
              </a:rPr>
              <a:t>odległość</a:t>
            </a:r>
          </a:p>
          <a:p>
            <a:r>
              <a:rPr lang="pl-PL" dirty="0" smtClean="0">
                <a:latin typeface="Arial Rounded MT Bold" panose="020F0704030504030204" pitchFamily="34" charset="0"/>
              </a:rPr>
              <a:t> </a:t>
            </a:r>
            <a:r>
              <a:rPr lang="pl-PL" dirty="0">
                <a:latin typeface="Arial Rounded MT Bold" panose="020F0704030504030204" pitchFamily="34" charset="0"/>
              </a:rPr>
              <a:t>14 dni – termin odstąpienia od umowy zawartej na odległość dotyczącej usług finansowych, m.in. czynności bankowych (np. otwarcie rachunku oszczędnościowo-rozliczeniowego), umów kredytu </a:t>
            </a:r>
            <a:r>
              <a:rPr lang="pl-PL" dirty="0" smtClean="0">
                <a:latin typeface="Arial Rounded MT Bold" panose="020F0704030504030204" pitchFamily="34" charset="0"/>
              </a:rPr>
              <a:t>konsumenckiego</a:t>
            </a:r>
          </a:p>
          <a:p>
            <a:r>
              <a:rPr lang="pl-PL" dirty="0" smtClean="0">
                <a:latin typeface="Arial Rounded MT Bold" panose="020F0704030504030204" pitchFamily="34" charset="0"/>
              </a:rPr>
              <a:t> </a:t>
            </a:r>
            <a:r>
              <a:rPr lang="pl-PL" dirty="0">
                <a:latin typeface="Arial Rounded MT Bold" panose="020F0704030504030204" pitchFamily="34" charset="0"/>
              </a:rPr>
              <a:t>30 dni – termin odstąpienia od umowy zawartej na odległość dotyczącej czynności ubezpieczeniowych</a:t>
            </a:r>
          </a:p>
        </p:txBody>
      </p:sp>
    </p:spTree>
    <p:extLst>
      <p:ext uri="{BB962C8B-B14F-4D97-AF65-F5344CB8AC3E}">
        <p14:creationId xmlns:p14="http://schemas.microsoft.com/office/powerpoint/2010/main" xmlns="" val="26013403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46975" y="222161"/>
            <a:ext cx="10947042" cy="1477851"/>
          </a:xfrm>
        </p:spPr>
        <p:txBody>
          <a:bodyPr/>
          <a:lstStyle/>
          <a:p>
            <a:r>
              <a:rPr lang="pl-PL" dirty="0">
                <a:latin typeface="Arial Rounded MT Bold" panose="020F0704030504030204" pitchFamily="34" charset="0"/>
              </a:rPr>
              <a:t>Jak liczyć terminy odstąpienia od umowy?</a:t>
            </a:r>
          </a:p>
        </p:txBody>
      </p:sp>
      <p:sp>
        <p:nvSpPr>
          <p:cNvPr id="3" name="Symbol zastępczy zawartości 2"/>
          <p:cNvSpPr>
            <a:spLocks noGrp="1"/>
          </p:cNvSpPr>
          <p:nvPr>
            <p:ph idx="1"/>
          </p:nvPr>
        </p:nvSpPr>
        <p:spPr>
          <a:xfrm>
            <a:off x="1484310" y="1455313"/>
            <a:ext cx="10018713" cy="5087155"/>
          </a:xfrm>
        </p:spPr>
        <p:txBody>
          <a:bodyPr>
            <a:normAutofit fontScale="92500"/>
          </a:bodyPr>
          <a:lstStyle/>
          <a:p>
            <a:r>
              <a:rPr lang="pl-PL" sz="2200" dirty="0">
                <a:latin typeface="Arial Rounded MT Bold" panose="020F0704030504030204" pitchFamily="34" charset="0"/>
              </a:rPr>
              <a:t>Termin odstąpienia od umowy liczy się od następnego dnia po dniu dostarczenia zamówionego towaru np. jeżeli produkt został dostarczony 1 marca, termin odstąpienia minie 15 marca</a:t>
            </a:r>
            <a:r>
              <a:rPr lang="pl-PL" sz="2200" dirty="0" smtClean="0">
                <a:latin typeface="Arial Rounded MT Bold" panose="020F0704030504030204" pitchFamily="34" charset="0"/>
              </a:rPr>
              <a:t>.</a:t>
            </a:r>
          </a:p>
          <a:p>
            <a:r>
              <a:rPr lang="pl-PL" sz="2200" dirty="0">
                <a:latin typeface="Arial Rounded MT Bold" panose="020F0704030504030204" pitchFamily="34" charset="0"/>
              </a:rPr>
              <a:t>Istnieją jednak umowy, w przypadku których dzień odstąpienia będzie się liczyło według innych zasad</a:t>
            </a:r>
            <a:r>
              <a:rPr lang="pl-PL" sz="2200" dirty="0" smtClean="0">
                <a:latin typeface="Arial Rounded MT Bold" panose="020F0704030504030204" pitchFamily="34" charset="0"/>
              </a:rPr>
              <a:t>:</a:t>
            </a:r>
          </a:p>
          <a:p>
            <a:pPr marL="457200" indent="-457200">
              <a:buFont typeface="+mj-lt"/>
              <a:buAutoNum type="arabicParenR"/>
            </a:pPr>
            <a:r>
              <a:rPr lang="pl-PL" sz="2200" dirty="0">
                <a:latin typeface="Arial Rounded MT Bold" panose="020F0704030504030204" pitchFamily="34" charset="0"/>
              </a:rPr>
              <a:t>U</a:t>
            </a:r>
            <a:r>
              <a:rPr lang="pl-PL" sz="2200" dirty="0" smtClean="0">
                <a:latin typeface="Arial Rounded MT Bold" panose="020F0704030504030204" pitchFamily="34" charset="0"/>
              </a:rPr>
              <a:t>mowa </a:t>
            </a:r>
            <a:r>
              <a:rPr lang="pl-PL" sz="2200" dirty="0">
                <a:latin typeface="Arial Rounded MT Bold" panose="020F0704030504030204" pitchFamily="34" charset="0"/>
              </a:rPr>
              <a:t>sprzedaży kilku produktów dostarczonych osobno, partiami lub w </a:t>
            </a:r>
            <a:r>
              <a:rPr lang="pl-PL" sz="2200" dirty="0" smtClean="0">
                <a:latin typeface="Arial Rounded MT Bold" panose="020F0704030504030204" pitchFamily="34" charset="0"/>
              </a:rPr>
              <a:t>częściach. </a:t>
            </a:r>
            <a:r>
              <a:rPr lang="pl-PL" sz="2200" dirty="0">
                <a:latin typeface="Arial Rounded MT Bold" panose="020F0704030504030204" pitchFamily="34" charset="0"/>
              </a:rPr>
              <a:t>Termin liczy się od następnego dnia po dniu otrzymania ostatniej rzeczy, partii lub części, np. jeżeli zamówienie obejmowało dwa produkty i pierwszy dostarczono 4 maja, a drugi – 10 maja, to odstąpienie będzie możliwe najpóźniej 24 maja; </a:t>
            </a:r>
            <a:endParaRPr lang="pl-PL" sz="2200" dirty="0" smtClean="0">
              <a:latin typeface="Arial Rounded MT Bold" panose="020F0704030504030204" pitchFamily="34" charset="0"/>
            </a:endParaRPr>
          </a:p>
          <a:p>
            <a:pPr marL="457200" indent="-457200">
              <a:buFont typeface="+mj-lt"/>
              <a:buAutoNum type="arabicParenR"/>
            </a:pPr>
            <a:r>
              <a:rPr lang="pl-PL" sz="2200" dirty="0">
                <a:latin typeface="Arial Rounded MT Bold" panose="020F0704030504030204" pitchFamily="34" charset="0"/>
              </a:rPr>
              <a:t>U</a:t>
            </a:r>
            <a:r>
              <a:rPr lang="pl-PL" sz="2200" dirty="0" smtClean="0">
                <a:latin typeface="Arial Rounded MT Bold" panose="020F0704030504030204" pitchFamily="34" charset="0"/>
              </a:rPr>
              <a:t>mowa </a:t>
            </a:r>
            <a:r>
              <a:rPr lang="pl-PL" sz="2200" dirty="0">
                <a:latin typeface="Arial Rounded MT Bold" panose="020F0704030504030204" pitchFamily="34" charset="0"/>
              </a:rPr>
              <a:t>polegająca na regularnym dostarczaniu produktów przez czas </a:t>
            </a:r>
            <a:r>
              <a:rPr lang="pl-PL" sz="2200" dirty="0" smtClean="0">
                <a:latin typeface="Arial Rounded MT Bold" panose="020F0704030504030204" pitchFamily="34" charset="0"/>
              </a:rPr>
              <a:t>określony. Termin </a:t>
            </a:r>
            <a:r>
              <a:rPr lang="pl-PL" sz="2200" dirty="0">
                <a:latin typeface="Arial Rounded MT Bold" panose="020F0704030504030204" pitchFamily="34" charset="0"/>
              </a:rPr>
              <a:t>liczy się od następnego dnia po dniu otrzymania pierwszej rzeczy, np. gdy zamówienie obejmowało półroczną prenumeratę drukowanej wersji wybranego miesięcznika, a pierwsze wydanie dostarczono 4 września, od umowy wolno odstąpić najpóźniej 18 września.</a:t>
            </a:r>
          </a:p>
        </p:txBody>
      </p:sp>
    </p:spTree>
    <p:extLst>
      <p:ext uri="{BB962C8B-B14F-4D97-AF65-F5344CB8AC3E}">
        <p14:creationId xmlns:p14="http://schemas.microsoft.com/office/powerpoint/2010/main" xmlns="" val="15399311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84310" y="299433"/>
            <a:ext cx="10018713" cy="1752599"/>
          </a:xfrm>
        </p:spPr>
        <p:txBody>
          <a:bodyPr>
            <a:normAutofit fontScale="90000"/>
          </a:bodyPr>
          <a:lstStyle/>
          <a:p>
            <a:r>
              <a:rPr lang="pl-PL" dirty="0">
                <a:latin typeface="Arial Rounded MT Bold" panose="020F0704030504030204" pitchFamily="34" charset="0"/>
              </a:rPr>
              <a:t>Kiedy nie przysługuje prawo do odstąpienia od umowy zawartej na odległość?</a:t>
            </a:r>
          </a:p>
        </p:txBody>
      </p:sp>
      <p:sp>
        <p:nvSpPr>
          <p:cNvPr id="3" name="Symbol zastępczy zawartości 2"/>
          <p:cNvSpPr>
            <a:spLocks noGrp="1"/>
          </p:cNvSpPr>
          <p:nvPr>
            <p:ph idx="1"/>
          </p:nvPr>
        </p:nvSpPr>
        <p:spPr>
          <a:xfrm>
            <a:off x="1484310" y="1725769"/>
            <a:ext cx="10018713" cy="4906851"/>
          </a:xfrm>
        </p:spPr>
        <p:txBody>
          <a:bodyPr>
            <a:normAutofit/>
          </a:bodyPr>
          <a:lstStyle/>
          <a:p>
            <a:r>
              <a:rPr lang="pl-PL" sz="2200" dirty="0">
                <a:latin typeface="Arial Rounded MT Bold" panose="020F0704030504030204" pitchFamily="34" charset="0"/>
              </a:rPr>
              <a:t>Prawo to nie dotyczy zakupu niektórych towarów i usług. Dzieje się tak w przypadku: </a:t>
            </a:r>
            <a:endParaRPr lang="pl-PL" sz="2200" dirty="0" smtClean="0">
              <a:latin typeface="Arial Rounded MT Bold" panose="020F0704030504030204" pitchFamily="34" charset="0"/>
            </a:endParaRPr>
          </a:p>
          <a:p>
            <a:pPr marL="457200" indent="-457200">
              <a:buFont typeface="+mj-lt"/>
              <a:buAutoNum type="arabicParenR"/>
            </a:pPr>
            <a:r>
              <a:rPr lang="pl-PL" sz="2200" dirty="0" smtClean="0">
                <a:latin typeface="Arial Rounded MT Bold" panose="020F0704030504030204" pitchFamily="34" charset="0"/>
              </a:rPr>
              <a:t> </a:t>
            </a:r>
            <a:r>
              <a:rPr lang="pl-PL" sz="2200" dirty="0">
                <a:latin typeface="Arial Rounded MT Bold" panose="020F0704030504030204" pitchFamily="34" charset="0"/>
              </a:rPr>
              <a:t>wykonania przez przedsiębiorcę zleconej usługi w pełni i za wyraźną zgodą konsumenta</a:t>
            </a:r>
            <a:r>
              <a:rPr lang="pl-PL" sz="2200" dirty="0" smtClean="0">
                <a:latin typeface="Arial Rounded MT Bold" panose="020F0704030504030204" pitchFamily="34" charset="0"/>
              </a:rPr>
              <a:t>,</a:t>
            </a:r>
          </a:p>
          <a:p>
            <a:pPr marL="457200" indent="-457200">
              <a:buFont typeface="+mj-lt"/>
              <a:buAutoNum type="arabicParenR"/>
            </a:pPr>
            <a:r>
              <a:rPr lang="pl-PL" sz="2200" dirty="0">
                <a:latin typeface="Arial Rounded MT Bold" panose="020F0704030504030204" pitchFamily="34" charset="0"/>
              </a:rPr>
              <a:t>umów, w których cena lub wynagrodzenie za świadczenie zależą od wahań na rynku </a:t>
            </a:r>
            <a:r>
              <a:rPr lang="pl-PL" sz="2200" dirty="0" smtClean="0">
                <a:latin typeface="Arial Rounded MT Bold" panose="020F0704030504030204" pitchFamily="34" charset="0"/>
              </a:rPr>
              <a:t>finansowym,</a:t>
            </a:r>
          </a:p>
          <a:p>
            <a:pPr marL="457200" indent="-457200">
              <a:buFont typeface="+mj-lt"/>
              <a:buAutoNum type="arabicParenR"/>
            </a:pPr>
            <a:r>
              <a:rPr lang="pl-PL" sz="2200" dirty="0">
                <a:latin typeface="Arial Rounded MT Bold" panose="020F0704030504030204" pitchFamily="34" charset="0"/>
              </a:rPr>
              <a:t>towarów wykonanych na specjalne </a:t>
            </a:r>
            <a:r>
              <a:rPr lang="pl-PL" sz="2200" dirty="0" smtClean="0">
                <a:latin typeface="Arial Rounded MT Bold" panose="020F0704030504030204" pitchFamily="34" charset="0"/>
              </a:rPr>
              <a:t>zamówienie,</a:t>
            </a:r>
          </a:p>
          <a:p>
            <a:pPr marL="457200" indent="-457200">
              <a:buFont typeface="+mj-lt"/>
              <a:buAutoNum type="arabicParenR"/>
            </a:pPr>
            <a:r>
              <a:rPr lang="pl-PL" sz="2200" dirty="0">
                <a:latin typeface="Arial Rounded MT Bold" panose="020F0704030504030204" pitchFamily="34" charset="0"/>
              </a:rPr>
              <a:t>produktów szybko ulegających zepsuciu lub mających krótki termin przydatności – np. żywność</a:t>
            </a:r>
            <a:r>
              <a:rPr lang="pl-PL" sz="2200" dirty="0" smtClean="0">
                <a:latin typeface="Arial Rounded MT Bold" panose="020F0704030504030204" pitchFamily="34" charset="0"/>
              </a:rPr>
              <a:t>;</a:t>
            </a:r>
          </a:p>
          <a:p>
            <a:pPr marL="457200" indent="-457200">
              <a:buFont typeface="+mj-lt"/>
              <a:buAutoNum type="arabicParenR"/>
            </a:pPr>
            <a:r>
              <a:rPr lang="pl-PL" sz="2200" dirty="0" smtClean="0">
                <a:latin typeface="Arial Rounded MT Bold" panose="020F0704030504030204" pitchFamily="34" charset="0"/>
              </a:rPr>
              <a:t> towarów</a:t>
            </a:r>
            <a:r>
              <a:rPr lang="pl-PL" sz="2200" dirty="0">
                <a:latin typeface="Arial Rounded MT Bold" panose="020F0704030504030204" pitchFamily="34" charset="0"/>
              </a:rPr>
              <a:t>, których nie można zwrócić po otwarciu zapieczętowanego opakowania, ze względu na ochronę zdrowia lub ze względów higienicznych</a:t>
            </a:r>
          </a:p>
        </p:txBody>
      </p:sp>
    </p:spTree>
    <p:extLst>
      <p:ext uri="{BB962C8B-B14F-4D97-AF65-F5344CB8AC3E}">
        <p14:creationId xmlns:p14="http://schemas.microsoft.com/office/powerpoint/2010/main" xmlns="" val="29031006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latin typeface="Arial Rounded MT Bold" panose="020F0704030504030204" pitchFamily="34" charset="0"/>
              </a:rPr>
              <a:t>W jakim terminie powinna zostać wykonana umowa?</a:t>
            </a:r>
          </a:p>
        </p:txBody>
      </p:sp>
      <p:sp>
        <p:nvSpPr>
          <p:cNvPr id="3" name="Symbol zastępczy zawartości 2"/>
          <p:cNvSpPr>
            <a:spLocks noGrp="1"/>
          </p:cNvSpPr>
          <p:nvPr>
            <p:ph idx="1"/>
          </p:nvPr>
        </p:nvSpPr>
        <p:spPr>
          <a:xfrm>
            <a:off x="1484310" y="2666999"/>
            <a:ext cx="10018713" cy="3553497"/>
          </a:xfrm>
        </p:spPr>
        <p:txBody>
          <a:bodyPr>
            <a:normAutofit/>
          </a:bodyPr>
          <a:lstStyle/>
          <a:p>
            <a:r>
              <a:rPr lang="pl-PL" sz="2200" dirty="0" smtClean="0">
                <a:latin typeface="Arial Rounded MT Bold" panose="020F0704030504030204" pitchFamily="34" charset="0"/>
              </a:rPr>
              <a:t>Jeżeli </a:t>
            </a:r>
            <a:r>
              <a:rPr lang="pl-PL" sz="2200" dirty="0">
                <a:latin typeface="Arial Rounded MT Bold" panose="020F0704030504030204" pitchFamily="34" charset="0"/>
              </a:rPr>
              <a:t>strony nie umówiły się inaczej, powinno to nastąpić niezwłocznie, najpóźniej w terminie 30 dni po złożeniu przez konsumenta oświadczenia o zawarciu umowy. W przypadku opóźnienia w jej wykonaniu konsument ma prawo wyznaczyć przedsiębiorcy dodatkowy termin wydania towaru. Jeżeli sprzedawca nie zrobi tego w określonym czasie, konsumentowi wolno odstąpić od </a:t>
            </a:r>
            <a:r>
              <a:rPr lang="pl-PL" sz="2200" dirty="0" smtClean="0">
                <a:latin typeface="Arial Rounded MT Bold" panose="020F0704030504030204" pitchFamily="34" charset="0"/>
              </a:rPr>
              <a:t>umowy. </a:t>
            </a:r>
            <a:r>
              <a:rPr lang="pl-PL" sz="2200" dirty="0">
                <a:latin typeface="Arial Rounded MT Bold" panose="020F0704030504030204" pitchFamily="34" charset="0"/>
              </a:rPr>
              <a:t>Jeżeli po zawarciu umowy okaże się, że towar jest niedostępny, przedsiębiorca powinien niezwłocznie, najpóźniej w terminie 30 dni od dnia jej zawarcia, poinformować klienta i zwrócić mu całą otrzymaną sumę.</a:t>
            </a:r>
          </a:p>
        </p:txBody>
      </p:sp>
    </p:spTree>
    <p:extLst>
      <p:ext uri="{BB962C8B-B14F-4D97-AF65-F5344CB8AC3E}">
        <p14:creationId xmlns:p14="http://schemas.microsoft.com/office/powerpoint/2010/main" xmlns="" val="5051177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84310" y="286555"/>
            <a:ext cx="10018713" cy="1220273"/>
          </a:xfrm>
        </p:spPr>
        <p:txBody>
          <a:bodyPr/>
          <a:lstStyle/>
          <a:p>
            <a:r>
              <a:rPr lang="pl-PL" dirty="0">
                <a:latin typeface="Arial Rounded MT Bold" panose="020F0704030504030204" pitchFamily="34" charset="0"/>
              </a:rPr>
              <a:t>Jak złożyć reklamację?</a:t>
            </a:r>
          </a:p>
        </p:txBody>
      </p:sp>
      <p:sp>
        <p:nvSpPr>
          <p:cNvPr id="3" name="Symbol zastępczy zawartości 2"/>
          <p:cNvSpPr>
            <a:spLocks noGrp="1"/>
          </p:cNvSpPr>
          <p:nvPr>
            <p:ph idx="1"/>
          </p:nvPr>
        </p:nvSpPr>
        <p:spPr>
          <a:xfrm>
            <a:off x="1484310" y="1262131"/>
            <a:ext cx="10018713" cy="5396246"/>
          </a:xfrm>
        </p:spPr>
        <p:txBody>
          <a:bodyPr>
            <a:normAutofit fontScale="85000" lnSpcReduction="10000"/>
          </a:bodyPr>
          <a:lstStyle/>
          <a:p>
            <a:r>
              <a:rPr lang="pl-PL" dirty="0">
                <a:latin typeface="Arial Rounded MT Bold" panose="020F0704030504030204" pitchFamily="34" charset="0"/>
              </a:rPr>
              <a:t>Niezależnie od możliwości zwrotu towaru obowiązuje również prawo reklamowania rzeczy wadliwej. Podczas składania reklamacji można skorzystać albo z gwarancji producenta (o ile taka została udzielona i nie minął okres gwarancyjny), albo z rękojmi (jeżeli towar ma wadę</a:t>
            </a:r>
            <a:r>
              <a:rPr lang="pl-PL" dirty="0" smtClean="0">
                <a:latin typeface="Arial Rounded MT Bold" panose="020F0704030504030204" pitchFamily="34" charset="0"/>
              </a:rPr>
              <a:t>).</a:t>
            </a:r>
          </a:p>
          <a:p>
            <a:r>
              <a:rPr lang="pl-PL" dirty="0">
                <a:latin typeface="Arial Rounded MT Bold" panose="020F0704030504030204" pitchFamily="34" charset="0"/>
              </a:rPr>
              <a:t>Wada towaru istnieje wówczas, gdy kupiony produkt</a:t>
            </a:r>
            <a:r>
              <a:rPr lang="pl-PL" dirty="0" smtClean="0">
                <a:latin typeface="Arial Rounded MT Bold" panose="020F0704030504030204" pitchFamily="34" charset="0"/>
              </a:rPr>
              <a:t>:</a:t>
            </a:r>
          </a:p>
          <a:p>
            <a:pPr marL="0" indent="0">
              <a:buNone/>
            </a:pPr>
            <a:r>
              <a:rPr lang="pl-PL" dirty="0" smtClean="0">
                <a:latin typeface="Arial Rounded MT Bold" panose="020F0704030504030204" pitchFamily="34" charset="0"/>
              </a:rPr>
              <a:t>&gt; </a:t>
            </a:r>
            <a:r>
              <a:rPr lang="pl-PL" dirty="0">
                <a:latin typeface="Arial Rounded MT Bold" panose="020F0704030504030204" pitchFamily="34" charset="0"/>
              </a:rPr>
              <a:t>nie działa, jak powinien, jest uszkodzony lub popsuł się w ciągu 2 lat od zakupu; </a:t>
            </a:r>
            <a:endParaRPr lang="pl-PL" dirty="0" smtClean="0">
              <a:latin typeface="Arial Rounded MT Bold" panose="020F0704030504030204" pitchFamily="34" charset="0"/>
            </a:endParaRPr>
          </a:p>
          <a:p>
            <a:pPr marL="0" indent="0">
              <a:buNone/>
            </a:pPr>
            <a:r>
              <a:rPr lang="pl-PL" dirty="0" smtClean="0">
                <a:latin typeface="Arial Rounded MT Bold" panose="020F0704030504030204" pitchFamily="34" charset="0"/>
              </a:rPr>
              <a:t>&gt; nie nadaje się do tego, do czego jest zwykle używany – np. płytki mrozoodporne pękają pod wpływem zbyt niskiej temperatury;</a:t>
            </a:r>
          </a:p>
          <a:p>
            <a:pPr marL="0" indent="0">
              <a:buNone/>
            </a:pPr>
            <a:r>
              <a:rPr lang="pl-PL" dirty="0" smtClean="0">
                <a:latin typeface="Arial Rounded MT Bold" panose="020F0704030504030204" pitchFamily="34" charset="0"/>
              </a:rPr>
              <a:t>&gt; </a:t>
            </a:r>
            <a:r>
              <a:rPr lang="pl-PL" dirty="0">
                <a:latin typeface="Arial Rounded MT Bold" panose="020F0704030504030204" pitchFamily="34" charset="0"/>
              </a:rPr>
              <a:t>nie ma właściwości, o których zapewniał sprzedawca lub reklama — np. bateria do laptopa nie jest tak wydajna, jak informował producent/sprzedawca</a:t>
            </a:r>
            <a:r>
              <a:rPr lang="pl-PL" dirty="0" smtClean="0">
                <a:latin typeface="Arial Rounded MT Bold" panose="020F0704030504030204" pitchFamily="34" charset="0"/>
              </a:rPr>
              <a:t>;</a:t>
            </a:r>
          </a:p>
          <a:p>
            <a:pPr marL="0" indent="0">
              <a:buNone/>
            </a:pPr>
            <a:r>
              <a:rPr lang="pl-PL" dirty="0" smtClean="0">
                <a:latin typeface="Arial Rounded MT Bold" panose="020F0704030504030204" pitchFamily="34" charset="0"/>
              </a:rPr>
              <a:t> </a:t>
            </a:r>
            <a:r>
              <a:rPr lang="pl-PL" dirty="0">
                <a:latin typeface="Arial Rounded MT Bold" panose="020F0704030504030204" pitchFamily="34" charset="0"/>
              </a:rPr>
              <a:t>&gt; jest niekompletny, tzn. nie zawiera wszystkich wymaganych elementów – np. telefon nie ma zestawu słuchawkowego (pod warunkiem że zgodnie z informacjami taki zestaw miał być dołączony). </a:t>
            </a:r>
            <a:endParaRPr lang="pl-PL" dirty="0" smtClean="0">
              <a:latin typeface="Arial Rounded MT Bold" panose="020F0704030504030204" pitchFamily="34" charset="0"/>
            </a:endParaRPr>
          </a:p>
          <a:p>
            <a:r>
              <a:rPr lang="pl-PL" dirty="0">
                <a:latin typeface="Arial Rounded MT Bold" panose="020F0704030504030204" pitchFamily="34" charset="0"/>
              </a:rPr>
              <a:t>P</a:t>
            </a:r>
            <a:r>
              <a:rPr lang="pl-PL" dirty="0" smtClean="0">
                <a:latin typeface="Arial Rounded MT Bold" panose="020F0704030504030204" pitchFamily="34" charset="0"/>
              </a:rPr>
              <a:t>rzyczyną </a:t>
            </a:r>
            <a:r>
              <a:rPr lang="pl-PL" dirty="0">
                <a:latin typeface="Arial Rounded MT Bold" panose="020F0704030504030204" pitchFamily="34" charset="0"/>
              </a:rPr>
              <a:t>reklamacji nie mogą być wady, o których konsument wiedział w chwili zawarcia </a:t>
            </a:r>
            <a:r>
              <a:rPr lang="pl-PL" dirty="0" smtClean="0">
                <a:latin typeface="Arial Rounded MT Bold" panose="020F0704030504030204" pitchFamily="34" charset="0"/>
              </a:rPr>
              <a:t>umowy.</a:t>
            </a:r>
            <a:endParaRPr lang="pl-PL" dirty="0">
              <a:latin typeface="Arial Rounded MT Bold" panose="020F0704030504030204" pitchFamily="34" charset="0"/>
            </a:endParaRPr>
          </a:p>
        </p:txBody>
      </p:sp>
    </p:spTree>
    <p:extLst>
      <p:ext uri="{BB962C8B-B14F-4D97-AF65-F5344CB8AC3E}">
        <p14:creationId xmlns:p14="http://schemas.microsoft.com/office/powerpoint/2010/main" xmlns="" val="21530964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84310" y="386367"/>
            <a:ext cx="10018713" cy="6297768"/>
          </a:xfrm>
        </p:spPr>
        <p:txBody>
          <a:bodyPr>
            <a:normAutofit/>
          </a:bodyPr>
          <a:lstStyle/>
          <a:p>
            <a:r>
              <a:rPr lang="pl-PL" sz="2200" dirty="0">
                <a:latin typeface="Arial Rounded MT Bold" panose="020F0704030504030204" pitchFamily="34" charset="0"/>
              </a:rPr>
              <a:t>Reklamację najlepiej złożyć na piśmie. Warto zawrzeć w niej następujące informacje</a:t>
            </a:r>
            <a:r>
              <a:rPr lang="pl-PL" sz="2200" dirty="0" smtClean="0">
                <a:latin typeface="Arial Rounded MT Bold" panose="020F0704030504030204" pitchFamily="34" charset="0"/>
              </a:rPr>
              <a:t>:</a:t>
            </a:r>
          </a:p>
          <a:p>
            <a:pPr marL="0" indent="0">
              <a:buNone/>
            </a:pPr>
            <a:r>
              <a:rPr lang="pl-PL" sz="2200" dirty="0" smtClean="0">
                <a:latin typeface="Arial Rounded MT Bold" panose="020F0704030504030204" pitchFamily="34" charset="0"/>
              </a:rPr>
              <a:t>&gt; </a:t>
            </a:r>
            <a:r>
              <a:rPr lang="pl-PL" sz="2200" dirty="0">
                <a:latin typeface="Arial Rounded MT Bold" panose="020F0704030504030204" pitchFamily="34" charset="0"/>
              </a:rPr>
              <a:t>datę sporządzenia oświadczenia reklamacyjnego; </a:t>
            </a:r>
            <a:endParaRPr lang="pl-PL" sz="2200" dirty="0" smtClean="0">
              <a:latin typeface="Arial Rounded MT Bold" panose="020F0704030504030204" pitchFamily="34" charset="0"/>
            </a:endParaRPr>
          </a:p>
          <a:p>
            <a:pPr marL="0" indent="0">
              <a:buNone/>
            </a:pPr>
            <a:r>
              <a:rPr lang="pl-PL" sz="2200" dirty="0" smtClean="0">
                <a:latin typeface="Arial Rounded MT Bold" panose="020F0704030504030204" pitchFamily="34" charset="0"/>
              </a:rPr>
              <a:t>&gt; </a:t>
            </a:r>
            <a:r>
              <a:rPr lang="pl-PL" sz="2200" dirty="0">
                <a:latin typeface="Arial Rounded MT Bold" panose="020F0704030504030204" pitchFamily="34" charset="0"/>
              </a:rPr>
              <a:t>strony umowy (sprzedawca i kupujący); </a:t>
            </a:r>
            <a:endParaRPr lang="pl-PL" sz="2200" dirty="0" smtClean="0">
              <a:latin typeface="Arial Rounded MT Bold" panose="020F0704030504030204" pitchFamily="34" charset="0"/>
            </a:endParaRPr>
          </a:p>
          <a:p>
            <a:pPr marL="0" indent="0">
              <a:buNone/>
            </a:pPr>
            <a:r>
              <a:rPr lang="pl-PL" sz="2200" dirty="0" smtClean="0">
                <a:latin typeface="Arial Rounded MT Bold" panose="020F0704030504030204" pitchFamily="34" charset="0"/>
              </a:rPr>
              <a:t>&gt; datę </a:t>
            </a:r>
            <a:r>
              <a:rPr lang="pl-PL" sz="2200" dirty="0">
                <a:latin typeface="Arial Rounded MT Bold" panose="020F0704030504030204" pitchFamily="34" charset="0"/>
              </a:rPr>
              <a:t>nabycia towaru, jego rodzaj i cenę</a:t>
            </a:r>
            <a:r>
              <a:rPr lang="pl-PL" sz="2200" dirty="0" smtClean="0">
                <a:latin typeface="Arial Rounded MT Bold" panose="020F0704030504030204" pitchFamily="34" charset="0"/>
              </a:rPr>
              <a:t>;</a:t>
            </a:r>
          </a:p>
          <a:p>
            <a:pPr marL="0" indent="0">
              <a:buNone/>
            </a:pPr>
            <a:r>
              <a:rPr lang="pl-PL" sz="2200" dirty="0" smtClean="0">
                <a:latin typeface="Arial Rounded MT Bold" panose="020F0704030504030204" pitchFamily="34" charset="0"/>
              </a:rPr>
              <a:t>&gt; </a:t>
            </a:r>
            <a:r>
              <a:rPr lang="pl-PL" sz="2200" dirty="0">
                <a:latin typeface="Arial Rounded MT Bold" panose="020F0704030504030204" pitchFamily="34" charset="0"/>
              </a:rPr>
              <a:t>przyczynę reklamacji</a:t>
            </a:r>
            <a:r>
              <a:rPr lang="pl-PL" sz="2200" dirty="0" smtClean="0">
                <a:latin typeface="Arial Rounded MT Bold" panose="020F0704030504030204" pitchFamily="34" charset="0"/>
              </a:rPr>
              <a:t>;</a:t>
            </a:r>
          </a:p>
          <a:p>
            <a:pPr marL="0" indent="0">
              <a:buNone/>
            </a:pPr>
            <a:r>
              <a:rPr lang="pl-PL" sz="2200" dirty="0" smtClean="0">
                <a:latin typeface="Arial Rounded MT Bold" panose="020F0704030504030204" pitchFamily="34" charset="0"/>
              </a:rPr>
              <a:t>&gt; </a:t>
            </a:r>
            <a:r>
              <a:rPr lang="pl-PL" sz="2200" dirty="0">
                <a:latin typeface="Arial Rounded MT Bold" panose="020F0704030504030204" pitchFamily="34" charset="0"/>
              </a:rPr>
              <a:t>czas, w jakim ujawniła się wada; </a:t>
            </a:r>
            <a:endParaRPr lang="pl-PL" sz="2200" dirty="0" smtClean="0">
              <a:latin typeface="Arial Rounded MT Bold" panose="020F0704030504030204" pitchFamily="34" charset="0"/>
            </a:endParaRPr>
          </a:p>
          <a:p>
            <a:pPr marL="0" indent="0">
              <a:buNone/>
            </a:pPr>
            <a:r>
              <a:rPr lang="pl-PL" sz="2200" dirty="0" smtClean="0">
                <a:latin typeface="Arial Rounded MT Bold" panose="020F0704030504030204" pitchFamily="34" charset="0"/>
              </a:rPr>
              <a:t>&gt; </a:t>
            </a:r>
            <a:r>
              <a:rPr lang="pl-PL" sz="2200" dirty="0">
                <a:latin typeface="Arial Rounded MT Bold" panose="020F0704030504030204" pitchFamily="34" charset="0"/>
              </a:rPr>
              <a:t>żądanie (np. naprawienia wady, wymiany towaru, obniżenia ceny, zwrotu pieniędzy</a:t>
            </a:r>
            <a:r>
              <a:rPr lang="pl-PL" sz="2200" dirty="0" smtClean="0">
                <a:latin typeface="Arial Rounded MT Bold" panose="020F0704030504030204" pitchFamily="34" charset="0"/>
              </a:rPr>
              <a:t>).</a:t>
            </a:r>
          </a:p>
          <a:p>
            <a:r>
              <a:rPr lang="pl-PL" sz="2200" dirty="0" smtClean="0">
                <a:latin typeface="Arial Rounded MT Bold" panose="020F0704030504030204" pitchFamily="34" charset="0"/>
              </a:rPr>
              <a:t> </a:t>
            </a:r>
            <a:r>
              <a:rPr lang="pl-PL" sz="2200" dirty="0">
                <a:latin typeface="Arial Rounded MT Bold" panose="020F0704030504030204" pitchFamily="34" charset="0"/>
              </a:rPr>
              <a:t>Wraz z pisemnym oświadczeniem należy odesłać wadliwy towar</a:t>
            </a:r>
            <a:r>
              <a:rPr lang="pl-PL" sz="2200" dirty="0" smtClean="0">
                <a:latin typeface="Arial Rounded MT Bold" panose="020F0704030504030204" pitchFamily="34" charset="0"/>
              </a:rPr>
              <a:t>.</a:t>
            </a:r>
          </a:p>
          <a:p>
            <a:r>
              <a:rPr lang="pl-PL" sz="2200" dirty="0">
                <a:latin typeface="Arial Rounded MT Bold" panose="020F0704030504030204" pitchFamily="34" charset="0"/>
              </a:rPr>
              <a:t>Wybór żądania należy do konsumenta. Trzeba jednak pamiętać, że przedsiębiorca może nie uznać roszczenia i odmiennie rozpatrzyć żądanie. Zależy to m.in. od charakteru wady, łatwości i szybkości naprawy lub wymiany rzeczy oraz od tego, czy towar był wcześniej reklamowany.</a:t>
            </a:r>
          </a:p>
        </p:txBody>
      </p:sp>
    </p:spTree>
    <p:extLst>
      <p:ext uri="{BB962C8B-B14F-4D97-AF65-F5344CB8AC3E}">
        <p14:creationId xmlns:p14="http://schemas.microsoft.com/office/powerpoint/2010/main" xmlns="" val="22645166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84310" y="489397"/>
            <a:ext cx="10018713" cy="5937161"/>
          </a:xfrm>
        </p:spPr>
        <p:txBody>
          <a:bodyPr>
            <a:normAutofit/>
          </a:bodyPr>
          <a:lstStyle/>
          <a:p>
            <a:r>
              <a:rPr lang="pl-PL" sz="2200" dirty="0">
                <a:latin typeface="Arial Rounded MT Bold" panose="020F0704030504030204" pitchFamily="34" charset="0"/>
              </a:rPr>
              <a:t>Sprzedawca ma 14 dni na ustosunkowanie się do reklamacji. Jeżeli nie wywiąże się w tym czasie ze swojego obowiązku, przyjmuje się, że uznał żądanie konsumenta (zasada ta nie dotyczy odstąpienia od umowy). Co ważne, terminowe odniesienie się sprzedawcy do reklamacji nie oznacza, iż musi on w tym czasie przywrócić towar do stanu zgodnego z umową (czyli np. go naprawić). Jeżeli reklamacja nie została uznana, konsument może zwrócić się po pomoc do powiatowego lub miejskiego rzecznika konsumentów, wojewódzkich inspektoratów Inspekcji Handlowej lub jednej z organizacji pozarządowych, do których zadań należy ochrona konsumentów (np. do Federacji Konsumentów czy Stowarzyszenia Konsumentów Polskich). Gdyby jednak interwencja nie przyniosła oczekiwanych efektów, kupujący ma prawo dochodzić swoich roszczeń przed sądem powszechnym.</a:t>
            </a:r>
          </a:p>
        </p:txBody>
      </p:sp>
    </p:spTree>
    <p:extLst>
      <p:ext uri="{BB962C8B-B14F-4D97-AF65-F5344CB8AC3E}">
        <p14:creationId xmlns:p14="http://schemas.microsoft.com/office/powerpoint/2010/main" xmlns="" val="41884729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84311" y="685801"/>
            <a:ext cx="10018713" cy="1413456"/>
          </a:xfrm>
        </p:spPr>
        <p:txBody>
          <a:bodyPr>
            <a:normAutofit/>
          </a:bodyPr>
          <a:lstStyle/>
          <a:p>
            <a:r>
              <a:rPr lang="pl-PL" sz="4400" dirty="0" smtClean="0">
                <a:latin typeface="Arial Rounded MT Bold" panose="020F0704030504030204" pitchFamily="34" charset="0"/>
              </a:rPr>
              <a:t>Co to?</a:t>
            </a:r>
            <a:endParaRPr lang="pl-PL" sz="4400" dirty="0">
              <a:latin typeface="Arial Rounded MT Bold" panose="020F0704030504030204" pitchFamily="34" charset="0"/>
            </a:endParaRPr>
          </a:p>
        </p:txBody>
      </p:sp>
      <p:sp>
        <p:nvSpPr>
          <p:cNvPr id="3" name="Symbol zastępczy zawartości 2"/>
          <p:cNvSpPr>
            <a:spLocks noGrp="1"/>
          </p:cNvSpPr>
          <p:nvPr>
            <p:ph idx="1"/>
          </p:nvPr>
        </p:nvSpPr>
        <p:spPr>
          <a:xfrm>
            <a:off x="1484310" y="2099257"/>
            <a:ext cx="10018713" cy="3691943"/>
          </a:xfrm>
        </p:spPr>
        <p:txBody>
          <a:bodyPr>
            <a:normAutofit/>
          </a:bodyPr>
          <a:lstStyle/>
          <a:p>
            <a:r>
              <a:rPr lang="pl-PL" sz="2200" dirty="0" smtClean="0">
                <a:latin typeface="Arial Rounded MT Bold" panose="020F0704030504030204" pitchFamily="34" charset="0"/>
              </a:rPr>
              <a:t>Zakupy </a:t>
            </a:r>
            <a:r>
              <a:rPr lang="pl-PL" sz="2200" dirty="0">
                <a:latin typeface="Arial Rounded MT Bold" panose="020F0704030504030204" pitchFamily="34" charset="0"/>
              </a:rPr>
              <a:t>przez internet to istotna część konsumenckiej rzeczywistości. Pozwalają zaoszczędzić czas, a często także pieniądze. Warto poznać prawa i obowiązki związane z zakupami w sieci, ponieważ różnią się od tych, które obowiązują w tradycyjnym sklepie.</a:t>
            </a:r>
          </a:p>
        </p:txBody>
      </p:sp>
    </p:spTree>
    <p:extLst>
      <p:ext uri="{BB962C8B-B14F-4D97-AF65-F5344CB8AC3E}">
        <p14:creationId xmlns:p14="http://schemas.microsoft.com/office/powerpoint/2010/main" xmlns="" val="35838503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latin typeface="Arial Rounded MT Bold" panose="020F0704030504030204" pitchFamily="34" charset="0"/>
              </a:rPr>
              <a:t>Kto ponosi koszty przesyłki reklamowanego towaru?</a:t>
            </a:r>
          </a:p>
        </p:txBody>
      </p:sp>
      <p:sp>
        <p:nvSpPr>
          <p:cNvPr id="3" name="Symbol zastępczy zawartości 2"/>
          <p:cNvSpPr>
            <a:spLocks noGrp="1"/>
          </p:cNvSpPr>
          <p:nvPr>
            <p:ph idx="1"/>
          </p:nvPr>
        </p:nvSpPr>
        <p:spPr/>
        <p:txBody>
          <a:bodyPr>
            <a:normAutofit/>
          </a:bodyPr>
          <a:lstStyle/>
          <a:p>
            <a:r>
              <a:rPr lang="pl-PL" sz="2200" dirty="0" smtClean="0">
                <a:latin typeface="Arial Rounded MT Bold" panose="020F0704030504030204" pitchFamily="34" charset="0"/>
              </a:rPr>
              <a:t>Jeżeli </a:t>
            </a:r>
            <a:r>
              <a:rPr lang="pl-PL" sz="2200" dirty="0">
                <a:latin typeface="Arial Rounded MT Bold" panose="020F0704030504030204" pitchFamily="34" charset="0"/>
              </a:rPr>
              <a:t>reklamacja dotycząca wady produktu została uznana, obowiązek zwrotu kosztów przesyłki spoczywa na sprzedającym. W przypadku reklamacji odrzuconej koszty te pokrywa </a:t>
            </a:r>
            <a:r>
              <a:rPr lang="pl-PL" sz="2200" dirty="0" smtClean="0">
                <a:latin typeface="Arial Rounded MT Bold" panose="020F0704030504030204" pitchFamily="34" charset="0"/>
              </a:rPr>
              <a:t>kupujący.</a:t>
            </a:r>
          </a:p>
          <a:p>
            <a:r>
              <a:rPr lang="pl-PL" sz="2200" dirty="0">
                <a:latin typeface="Arial Rounded MT Bold" panose="020F0704030504030204" pitchFamily="34" charset="0"/>
              </a:rPr>
              <a:t>Jeśli sprzedawca uznał reklamację, konsument ma prawo dochodzić również zwrotu kosztów związanych z wykonaniem ekspertyz czy badań (np. przez rzeczoznawców), które potwierdziły przyczynę i istnienie </a:t>
            </a:r>
            <a:r>
              <a:rPr lang="pl-PL" sz="2200" dirty="0" smtClean="0">
                <a:latin typeface="Arial Rounded MT Bold" panose="020F0704030504030204" pitchFamily="34" charset="0"/>
              </a:rPr>
              <a:t>wady.</a:t>
            </a:r>
            <a:endParaRPr lang="pl-PL" sz="2200" dirty="0">
              <a:latin typeface="Arial Rounded MT Bold" panose="020F0704030504030204" pitchFamily="34" charset="0"/>
            </a:endParaRPr>
          </a:p>
        </p:txBody>
      </p:sp>
    </p:spTree>
    <p:extLst>
      <p:ext uri="{BB962C8B-B14F-4D97-AF65-F5344CB8AC3E}">
        <p14:creationId xmlns:p14="http://schemas.microsoft.com/office/powerpoint/2010/main" xmlns="" val="8668827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latin typeface="Arial Rounded MT Bold" panose="020F0704030504030204" pitchFamily="34" charset="0"/>
              </a:rPr>
              <a:t>Czy do złożenia reklamacji niezbędne jest oryginalne opakowanie?</a:t>
            </a:r>
          </a:p>
        </p:txBody>
      </p:sp>
      <p:sp>
        <p:nvSpPr>
          <p:cNvPr id="3" name="Symbol zastępczy zawartości 2"/>
          <p:cNvSpPr>
            <a:spLocks noGrp="1"/>
          </p:cNvSpPr>
          <p:nvPr>
            <p:ph idx="1"/>
          </p:nvPr>
        </p:nvSpPr>
        <p:spPr/>
        <p:txBody>
          <a:bodyPr/>
          <a:lstStyle/>
          <a:p>
            <a:r>
              <a:rPr lang="pl-PL" dirty="0">
                <a:latin typeface="Arial Rounded MT Bold" panose="020F0704030504030204" pitchFamily="34" charset="0"/>
              </a:rPr>
              <a:t>Nie, przedsiębiorca nie może wymagać od konsumenta, aby ten wraz z reklamowanym towarem dostarczył oryginalne opakowanie. Nie jest ono przedmiotem sprzedaży, służy jedynie do zabezpieczenia produktu.</a:t>
            </a:r>
          </a:p>
        </p:txBody>
      </p:sp>
    </p:spTree>
    <p:extLst>
      <p:ext uri="{BB962C8B-B14F-4D97-AF65-F5344CB8AC3E}">
        <p14:creationId xmlns:p14="http://schemas.microsoft.com/office/powerpoint/2010/main" xmlns="" val="1320868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latin typeface="Arial Rounded MT Bold" panose="020F0704030504030204" pitchFamily="34" charset="0"/>
              </a:rPr>
              <a:t>Gdzie można uzyskać pomoc?</a:t>
            </a:r>
          </a:p>
        </p:txBody>
      </p:sp>
      <p:sp>
        <p:nvSpPr>
          <p:cNvPr id="3" name="Symbol zastępczy zawartości 2"/>
          <p:cNvSpPr>
            <a:spLocks noGrp="1"/>
          </p:cNvSpPr>
          <p:nvPr>
            <p:ph idx="1"/>
          </p:nvPr>
        </p:nvSpPr>
        <p:spPr>
          <a:xfrm>
            <a:off x="1484310" y="2034863"/>
            <a:ext cx="10018713" cy="4456090"/>
          </a:xfrm>
        </p:spPr>
        <p:txBody>
          <a:bodyPr>
            <a:normAutofit/>
          </a:bodyPr>
          <a:lstStyle/>
          <a:p>
            <a:r>
              <a:rPr lang="pl-PL" sz="2200" dirty="0">
                <a:latin typeface="Arial Rounded MT Bold" panose="020F0704030504030204" pitchFamily="34" charset="0"/>
              </a:rPr>
              <a:t>W przypadku problemów z zakupami internetowymi można zwrócić się po pomoc do miejskiego lub powiatowego rzecznika konsumentów – dane kontaktowe rzeczników oraz instytucji udzielających wsparcia w tym zakresie znajdują się na stronie internetowej Urzędu Ochrony Konkurencji i </a:t>
            </a:r>
            <a:r>
              <a:rPr lang="pl-PL" sz="2200" dirty="0" smtClean="0">
                <a:latin typeface="Arial Rounded MT Bold" panose="020F0704030504030204" pitchFamily="34" charset="0"/>
              </a:rPr>
              <a:t>Konsumentów. </a:t>
            </a:r>
            <a:r>
              <a:rPr lang="pl-PL" sz="2200" dirty="0">
                <a:latin typeface="Arial Rounded MT Bold" panose="020F0704030504030204" pitchFamily="34" charset="0"/>
              </a:rPr>
              <a:t>W rozwiązywaniu sporów transgranicznych pomaga Sieć Europejskich Centrów Konsumenckich. Adresy tych instytucji są dostępne na stronie internetowej Europejskiego Centrum </a:t>
            </a:r>
            <a:r>
              <a:rPr lang="pl-PL" sz="2200" dirty="0" smtClean="0">
                <a:latin typeface="Arial Rounded MT Bold" panose="020F0704030504030204" pitchFamily="34" charset="0"/>
              </a:rPr>
              <a:t>Konsumenckiego.</a:t>
            </a:r>
            <a:endParaRPr lang="pl-PL" sz="2200" dirty="0">
              <a:latin typeface="Arial Rounded MT Bold" panose="020F0704030504030204" pitchFamily="34" charset="0"/>
            </a:endParaRPr>
          </a:p>
        </p:txBody>
      </p:sp>
    </p:spTree>
    <p:extLst>
      <p:ext uri="{BB962C8B-B14F-4D97-AF65-F5344CB8AC3E}">
        <p14:creationId xmlns:p14="http://schemas.microsoft.com/office/powerpoint/2010/main" xmlns="" val="3897920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226733" y="2450206"/>
            <a:ext cx="10018713" cy="1752599"/>
          </a:xfrm>
        </p:spPr>
        <p:txBody>
          <a:bodyPr/>
          <a:lstStyle/>
          <a:p>
            <a:r>
              <a:rPr lang="pl-PL" dirty="0" smtClean="0">
                <a:latin typeface="Arial Rounded MT Bold" panose="020F0704030504030204" pitchFamily="34" charset="0"/>
              </a:rPr>
              <a:t>Dziękuje za uwagę!</a:t>
            </a:r>
            <a:endParaRPr lang="pl-PL" dirty="0">
              <a:latin typeface="Arial Rounded MT Bold" panose="020F0704030504030204" pitchFamily="34" charset="0"/>
            </a:endParaRPr>
          </a:p>
        </p:txBody>
      </p:sp>
    </p:spTree>
    <p:extLst>
      <p:ext uri="{BB962C8B-B14F-4D97-AF65-F5344CB8AC3E}">
        <p14:creationId xmlns:p14="http://schemas.microsoft.com/office/powerpoint/2010/main" xmlns="" val="17872875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84311" y="685801"/>
            <a:ext cx="10018713" cy="1078605"/>
          </a:xfrm>
        </p:spPr>
        <p:txBody>
          <a:bodyPr>
            <a:normAutofit fontScale="90000"/>
          </a:bodyPr>
          <a:lstStyle/>
          <a:p>
            <a:r>
              <a:rPr lang="pl-PL" sz="4400" dirty="0">
                <a:latin typeface="Arial Rounded MT Bold" panose="020F0704030504030204" pitchFamily="34" charset="0"/>
              </a:rPr>
              <a:t>Kiedy zawieramy umowę na odległość?</a:t>
            </a:r>
          </a:p>
        </p:txBody>
      </p:sp>
      <p:sp>
        <p:nvSpPr>
          <p:cNvPr id="3" name="Symbol zastępczy zawartości 2"/>
          <p:cNvSpPr>
            <a:spLocks noGrp="1"/>
          </p:cNvSpPr>
          <p:nvPr>
            <p:ph idx="1"/>
          </p:nvPr>
        </p:nvSpPr>
        <p:spPr>
          <a:xfrm>
            <a:off x="1484310" y="1764405"/>
            <a:ext cx="10018713" cy="4765183"/>
          </a:xfrm>
        </p:spPr>
        <p:txBody>
          <a:bodyPr>
            <a:normAutofit/>
          </a:bodyPr>
          <a:lstStyle/>
          <a:p>
            <a:pPr>
              <a:spcBef>
                <a:spcPts val="0"/>
              </a:spcBef>
              <a:spcAft>
                <a:spcPts val="0"/>
              </a:spcAft>
            </a:pPr>
            <a:r>
              <a:rPr lang="pl-PL" sz="2200" dirty="0" smtClean="0">
                <a:latin typeface="Arial Rounded MT Bold" panose="020F0704030504030204" pitchFamily="34" charset="0"/>
              </a:rPr>
              <a:t>Umowa </a:t>
            </a:r>
            <a:r>
              <a:rPr lang="pl-PL" sz="2200" dirty="0">
                <a:latin typeface="Arial Rounded MT Bold" panose="020F0704030504030204" pitchFamily="34" charset="0"/>
              </a:rPr>
              <a:t>ma charakter transakcji dokonanej na odległość, jeżeli zostaje zawarta</a:t>
            </a:r>
            <a:r>
              <a:rPr lang="pl-PL" sz="2200" dirty="0" smtClean="0">
                <a:latin typeface="Arial Rounded MT Bold" panose="020F0704030504030204" pitchFamily="34" charset="0"/>
              </a:rPr>
              <a:t>:</a:t>
            </a:r>
          </a:p>
          <a:p>
            <a:pPr marL="0" indent="0">
              <a:spcBef>
                <a:spcPts val="0"/>
              </a:spcBef>
              <a:spcAft>
                <a:spcPts val="0"/>
              </a:spcAft>
              <a:buNone/>
            </a:pPr>
            <a:r>
              <a:rPr lang="pl-PL" sz="2200" dirty="0" smtClean="0">
                <a:latin typeface="Arial Rounded MT Bold" panose="020F0704030504030204" pitchFamily="34" charset="0"/>
              </a:rPr>
              <a:t> </a:t>
            </a:r>
            <a:r>
              <a:rPr lang="pl-PL" sz="2200" dirty="0">
                <a:latin typeface="Arial Rounded MT Bold" panose="020F0704030504030204" pitchFamily="34" charset="0"/>
              </a:rPr>
              <a:t>&gt; bez obecności obu stron</a:t>
            </a:r>
            <a:r>
              <a:rPr lang="pl-PL" sz="2200" dirty="0" smtClean="0">
                <a:latin typeface="Arial Rounded MT Bold" panose="020F0704030504030204" pitchFamily="34" charset="0"/>
              </a:rPr>
              <a:t>;</a:t>
            </a:r>
          </a:p>
          <a:p>
            <a:pPr marL="0" indent="0">
              <a:spcBef>
                <a:spcPts val="0"/>
              </a:spcBef>
              <a:spcAft>
                <a:spcPts val="0"/>
              </a:spcAft>
              <a:buNone/>
            </a:pPr>
            <a:r>
              <a:rPr lang="pl-PL" sz="2200" dirty="0" smtClean="0">
                <a:latin typeface="Arial Rounded MT Bold" panose="020F0704030504030204" pitchFamily="34" charset="0"/>
              </a:rPr>
              <a:t> </a:t>
            </a:r>
            <a:r>
              <a:rPr lang="pl-PL" sz="2200" dirty="0">
                <a:latin typeface="Arial Rounded MT Bold" panose="020F0704030504030204" pitchFamily="34" charset="0"/>
              </a:rPr>
              <a:t>&gt; z wykorzystaniem wyłącznie środków porozumiewania się na </a:t>
            </a:r>
            <a:r>
              <a:rPr lang="pl-PL" sz="2200" dirty="0" smtClean="0">
                <a:latin typeface="Arial Rounded MT Bold" panose="020F0704030504030204" pitchFamily="34" charset="0"/>
              </a:rPr>
              <a:t>odległość, np</a:t>
            </a:r>
            <a:r>
              <a:rPr lang="pl-PL" sz="2200" dirty="0">
                <a:latin typeface="Arial Rounded MT Bold" panose="020F0704030504030204" pitchFamily="34" charset="0"/>
              </a:rPr>
              <a:t>. elektronicznego formularza zamówienia, katalogu, telefonu czy poczty elektronicznej; </a:t>
            </a:r>
            <a:endParaRPr lang="pl-PL" sz="2200" dirty="0" smtClean="0">
              <a:latin typeface="Arial Rounded MT Bold" panose="020F0704030504030204" pitchFamily="34" charset="0"/>
            </a:endParaRPr>
          </a:p>
          <a:p>
            <a:pPr marL="0" indent="0">
              <a:spcBef>
                <a:spcPts val="0"/>
              </a:spcBef>
              <a:spcAft>
                <a:spcPts val="0"/>
              </a:spcAft>
              <a:buNone/>
            </a:pPr>
            <a:r>
              <a:rPr lang="pl-PL" sz="2200" dirty="0" smtClean="0">
                <a:latin typeface="Arial Rounded MT Bold" panose="020F0704030504030204" pitchFamily="34" charset="0"/>
              </a:rPr>
              <a:t>&gt; między </a:t>
            </a:r>
            <a:r>
              <a:rPr lang="pl-PL" sz="2200" dirty="0">
                <a:latin typeface="Arial Rounded MT Bold" panose="020F0704030504030204" pitchFamily="34" charset="0"/>
              </a:rPr>
              <a:t>konsumentem a przedsiębiorcą, który zorganizował swoją działalność tak, aby prowadzić sprzedaż na odległość</a:t>
            </a:r>
            <a:r>
              <a:rPr lang="pl-PL" sz="2200" dirty="0" smtClean="0">
                <a:latin typeface="Arial Rounded MT Bold" panose="020F0704030504030204" pitchFamily="34" charset="0"/>
              </a:rPr>
              <a:t>. </a:t>
            </a:r>
          </a:p>
          <a:p>
            <a:r>
              <a:rPr lang="pl-PL" sz="2200" dirty="0">
                <a:latin typeface="Arial Rounded MT Bold" panose="020F0704030504030204" pitchFamily="34" charset="0"/>
              </a:rPr>
              <a:t>Przepisy ustawy o prawach konsumenta nie mają zastosowania, jeżeli stronami umowy są: </a:t>
            </a:r>
            <a:endParaRPr lang="pl-PL" sz="2200" dirty="0" smtClean="0">
              <a:latin typeface="Arial Rounded MT Bold" panose="020F0704030504030204" pitchFamily="34" charset="0"/>
            </a:endParaRPr>
          </a:p>
          <a:p>
            <a:pPr marL="0" indent="0">
              <a:buNone/>
            </a:pPr>
            <a:r>
              <a:rPr lang="pl-PL" sz="2200" dirty="0" smtClean="0">
                <a:latin typeface="Arial Rounded MT Bold" panose="020F0704030504030204" pitchFamily="34" charset="0"/>
              </a:rPr>
              <a:t>&gt; tylko </a:t>
            </a:r>
            <a:r>
              <a:rPr lang="pl-PL" sz="2200" dirty="0">
                <a:latin typeface="Arial Rounded MT Bold" panose="020F0704030504030204" pitchFamily="34" charset="0"/>
              </a:rPr>
              <a:t>i wyłącznie </a:t>
            </a:r>
            <a:r>
              <a:rPr lang="pl-PL" sz="2200" dirty="0" smtClean="0">
                <a:latin typeface="Arial Rounded MT Bold" panose="020F0704030504030204" pitchFamily="34" charset="0"/>
              </a:rPr>
              <a:t>przedsiębiorcy;</a:t>
            </a:r>
          </a:p>
          <a:p>
            <a:pPr marL="0" indent="0">
              <a:buNone/>
            </a:pPr>
            <a:r>
              <a:rPr lang="pl-PL" sz="2200" dirty="0" smtClean="0">
                <a:latin typeface="Arial Rounded MT Bold" panose="020F0704030504030204" pitchFamily="34" charset="0"/>
              </a:rPr>
              <a:t> </a:t>
            </a:r>
            <a:r>
              <a:rPr lang="pl-PL" sz="2200" dirty="0">
                <a:latin typeface="Arial Rounded MT Bold" panose="020F0704030504030204" pitchFamily="34" charset="0"/>
              </a:rPr>
              <a:t>&gt; tylko i wyłącznie konsumenci.</a:t>
            </a:r>
            <a:endParaRPr lang="pl-PL" sz="2200" dirty="0" smtClean="0">
              <a:latin typeface="Arial Rounded MT Bold" panose="020F0704030504030204" pitchFamily="34" charset="0"/>
            </a:endParaRPr>
          </a:p>
          <a:p>
            <a:pPr marL="0" indent="0">
              <a:buNone/>
            </a:pPr>
            <a:endParaRPr lang="pl-PL" sz="2200" dirty="0">
              <a:latin typeface="Arial Rounded MT Bold" panose="020F0704030504030204" pitchFamily="34" charset="0"/>
            </a:endParaRPr>
          </a:p>
        </p:txBody>
      </p:sp>
    </p:spTree>
    <p:extLst>
      <p:ext uri="{BB962C8B-B14F-4D97-AF65-F5344CB8AC3E}">
        <p14:creationId xmlns:p14="http://schemas.microsoft.com/office/powerpoint/2010/main" xmlns="" val="14392994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84311" y="685801"/>
            <a:ext cx="10018713" cy="872544"/>
          </a:xfrm>
        </p:spPr>
        <p:txBody>
          <a:bodyPr/>
          <a:lstStyle/>
          <a:p>
            <a:r>
              <a:rPr lang="pl-PL" dirty="0">
                <a:latin typeface="Arial Rounded MT Bold" panose="020F0704030504030204" pitchFamily="34" charset="0"/>
              </a:rPr>
              <a:t>Obowiązki informacyjne przedsiębiorcy</a:t>
            </a:r>
          </a:p>
        </p:txBody>
      </p:sp>
      <p:sp>
        <p:nvSpPr>
          <p:cNvPr id="3" name="Symbol zastępczy zawartości 2"/>
          <p:cNvSpPr>
            <a:spLocks noGrp="1"/>
          </p:cNvSpPr>
          <p:nvPr>
            <p:ph idx="1"/>
          </p:nvPr>
        </p:nvSpPr>
        <p:spPr>
          <a:xfrm>
            <a:off x="1484310" y="1558345"/>
            <a:ext cx="10018713" cy="5177306"/>
          </a:xfrm>
        </p:spPr>
        <p:txBody>
          <a:bodyPr>
            <a:normAutofit/>
          </a:bodyPr>
          <a:lstStyle/>
          <a:p>
            <a:r>
              <a:rPr lang="pl-PL" sz="2200" dirty="0">
                <a:latin typeface="Arial Rounded MT Bold" panose="020F0704030504030204" pitchFamily="34" charset="0"/>
              </a:rPr>
              <a:t>Najpóźniej w chwili wyrażenia przez konsumenta zgody na zawarcie umowy na odległość przedsiębiorca jest zobowiązany podać mu informacje o: </a:t>
            </a:r>
            <a:endParaRPr lang="pl-PL" sz="2200" dirty="0" smtClean="0">
              <a:latin typeface="Arial Rounded MT Bold" panose="020F0704030504030204" pitchFamily="34" charset="0"/>
            </a:endParaRPr>
          </a:p>
          <a:p>
            <a:pPr marL="457200" indent="-457200">
              <a:buFont typeface="+mj-lt"/>
              <a:buAutoNum type="arabicParenR"/>
            </a:pPr>
            <a:r>
              <a:rPr lang="pl-PL" sz="2200" dirty="0">
                <a:latin typeface="Arial Rounded MT Bold" panose="020F0704030504030204" pitchFamily="34" charset="0"/>
              </a:rPr>
              <a:t>P</a:t>
            </a:r>
            <a:r>
              <a:rPr lang="pl-PL" sz="2200" dirty="0" smtClean="0">
                <a:latin typeface="Arial Rounded MT Bold" panose="020F0704030504030204" pitchFamily="34" charset="0"/>
              </a:rPr>
              <a:t>odstawowych </a:t>
            </a:r>
            <a:r>
              <a:rPr lang="pl-PL" sz="2200" dirty="0">
                <a:latin typeface="Arial Rounded MT Bold" panose="020F0704030504030204" pitchFamily="34" charset="0"/>
              </a:rPr>
              <a:t>cechach świadczenia oraz sposobie porozumiewania się z klientem, (np. telefonicznie, mailem); </a:t>
            </a:r>
            <a:endParaRPr lang="pl-PL" sz="2200" dirty="0" smtClean="0">
              <a:latin typeface="Arial Rounded MT Bold" panose="020F0704030504030204" pitchFamily="34" charset="0"/>
            </a:endParaRPr>
          </a:p>
          <a:p>
            <a:pPr marL="457200" indent="-457200">
              <a:buFont typeface="+mj-lt"/>
              <a:buAutoNum type="arabicParenR"/>
            </a:pPr>
            <a:r>
              <a:rPr lang="pl-PL" sz="2200" dirty="0">
                <a:latin typeface="Arial Rounded MT Bold" panose="020F0704030504030204" pitchFamily="34" charset="0"/>
              </a:rPr>
              <a:t>S</a:t>
            </a:r>
            <a:r>
              <a:rPr lang="pl-PL" sz="2200" dirty="0" smtClean="0">
                <a:latin typeface="Arial Rounded MT Bold" panose="020F0704030504030204" pitchFamily="34" charset="0"/>
              </a:rPr>
              <a:t>woich </a:t>
            </a:r>
            <a:r>
              <a:rPr lang="pl-PL" sz="2200" dirty="0">
                <a:latin typeface="Arial Rounded MT Bold" panose="020F0704030504030204" pitchFamily="34" charset="0"/>
              </a:rPr>
              <a:t>danych identyfikujących, w szczególności o: firmie, organie rejestrującym działalność gospodarczą i numerze, pod którym przedsiębiorca został zarejestrowany (np. REGON</a:t>
            </a:r>
            <a:r>
              <a:rPr lang="pl-PL" sz="2200" dirty="0" smtClean="0">
                <a:latin typeface="Arial Rounded MT Bold" panose="020F0704030504030204" pitchFamily="34" charset="0"/>
              </a:rPr>
              <a:t>);</a:t>
            </a:r>
          </a:p>
          <a:p>
            <a:pPr marL="457200" indent="-457200">
              <a:buFont typeface="+mj-lt"/>
              <a:buAutoNum type="arabicParenR"/>
            </a:pPr>
            <a:r>
              <a:rPr lang="pl-PL" sz="2200" dirty="0">
                <a:latin typeface="Arial Rounded MT Bold" panose="020F0704030504030204" pitchFamily="34" charset="0"/>
              </a:rPr>
              <a:t>adresie prowadzenia działalności, adresie poczty elektronicznej oraz numerze telefonu lub faksu; </a:t>
            </a:r>
          </a:p>
        </p:txBody>
      </p:sp>
    </p:spTree>
    <p:extLst>
      <p:ext uri="{BB962C8B-B14F-4D97-AF65-F5344CB8AC3E}">
        <p14:creationId xmlns:p14="http://schemas.microsoft.com/office/powerpoint/2010/main" xmlns="" val="25510997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84310" y="373488"/>
            <a:ext cx="10018713" cy="6207616"/>
          </a:xfrm>
        </p:spPr>
        <p:txBody>
          <a:bodyPr>
            <a:noAutofit/>
          </a:bodyPr>
          <a:lstStyle/>
          <a:p>
            <a:pPr marL="457200" lvl="0" indent="-457200">
              <a:buClr>
                <a:srgbClr val="BC1C1C">
                  <a:lumMod val="75000"/>
                </a:srgbClr>
              </a:buClr>
              <a:buFont typeface="+mj-lt"/>
              <a:buAutoNum type="arabicParenR" startAt="4"/>
            </a:pPr>
            <a:r>
              <a:rPr lang="pl-PL" sz="2200" dirty="0" smtClean="0">
                <a:solidFill>
                  <a:prstClr val="black"/>
                </a:solidFill>
                <a:latin typeface="Arial Rounded MT Bold" panose="020F0704030504030204" pitchFamily="34" charset="0"/>
              </a:rPr>
              <a:t>Adresie</a:t>
            </a:r>
            <a:r>
              <a:rPr lang="pl-PL" sz="2200" dirty="0">
                <a:solidFill>
                  <a:prstClr val="black"/>
                </a:solidFill>
                <a:latin typeface="Arial Rounded MT Bold" panose="020F0704030504030204" pitchFamily="34" charset="0"/>
              </a:rPr>
              <a:t>, pod którym można złożyć reklamację, jeżeli jest inny niż ten pod którym prowadzona jest działalność</a:t>
            </a:r>
            <a:r>
              <a:rPr lang="pl-PL" sz="2200" dirty="0" smtClean="0">
                <a:solidFill>
                  <a:prstClr val="black"/>
                </a:solidFill>
                <a:latin typeface="Arial Rounded MT Bold" panose="020F0704030504030204" pitchFamily="34" charset="0"/>
              </a:rPr>
              <a:t>;</a:t>
            </a:r>
          </a:p>
          <a:p>
            <a:pPr marL="457200" lvl="0" indent="-457200">
              <a:buClr>
                <a:srgbClr val="BC1C1C">
                  <a:lumMod val="75000"/>
                </a:srgbClr>
              </a:buClr>
              <a:buFont typeface="+mj-lt"/>
              <a:buAutoNum type="arabicParenR" startAt="4"/>
            </a:pPr>
            <a:r>
              <a:rPr lang="pl-PL" sz="2200" dirty="0">
                <a:solidFill>
                  <a:prstClr val="black"/>
                </a:solidFill>
                <a:latin typeface="Arial Rounded MT Bold" panose="020F0704030504030204" pitchFamily="34" charset="0"/>
              </a:rPr>
              <a:t>Ł</a:t>
            </a:r>
            <a:r>
              <a:rPr lang="pl-PL" sz="2200" dirty="0" smtClean="0">
                <a:solidFill>
                  <a:prstClr val="black"/>
                </a:solidFill>
                <a:latin typeface="Arial Rounded MT Bold" panose="020F0704030504030204" pitchFamily="34" charset="0"/>
              </a:rPr>
              <a:t>ącznej </a:t>
            </a:r>
            <a:r>
              <a:rPr lang="pl-PL" sz="2200" dirty="0">
                <a:solidFill>
                  <a:prstClr val="black"/>
                </a:solidFill>
                <a:latin typeface="Arial Rounded MT Bold" panose="020F0704030504030204" pitchFamily="34" charset="0"/>
              </a:rPr>
              <a:t>cenie towaru lub wynagrodzeniu wynikającym z umowy, wraz ze wszystkimi podatkami – jeżeli charakter przedmiotu umowy nie pozwala na wcześniejsze obliczenie tych wartości, przedsiębiorca jest zobowiązany wskazać sposób ich obliczania i poinformować o obowiązku ich uiszczenia; </a:t>
            </a:r>
            <a:endParaRPr lang="pl-PL" sz="2200" dirty="0" smtClean="0">
              <a:solidFill>
                <a:prstClr val="black"/>
              </a:solidFill>
              <a:latin typeface="Arial Rounded MT Bold" panose="020F0704030504030204" pitchFamily="34" charset="0"/>
            </a:endParaRPr>
          </a:p>
          <a:p>
            <a:pPr marL="457200" lvl="0" indent="-457200">
              <a:buClr>
                <a:srgbClr val="BC1C1C">
                  <a:lumMod val="75000"/>
                </a:srgbClr>
              </a:buClr>
              <a:buFont typeface="+mj-lt"/>
              <a:buAutoNum type="arabicParenR" startAt="4"/>
            </a:pPr>
            <a:r>
              <a:rPr lang="pl-PL" sz="2200" dirty="0" smtClean="0">
                <a:latin typeface="Arial Rounded MT Bold" panose="020F0704030504030204" pitchFamily="34" charset="0"/>
              </a:rPr>
              <a:t>Kosztach </a:t>
            </a:r>
            <a:r>
              <a:rPr lang="pl-PL" sz="2200" dirty="0">
                <a:latin typeface="Arial Rounded MT Bold" panose="020F0704030504030204" pitchFamily="34" charset="0"/>
              </a:rPr>
              <a:t>korzystania ze środka porozumiewania się na odległość w celu zawarcia umowy (np. przez telefon), jeżeli są wyższe niż zazwyczaj stosowane przy korzystaniu z tego sposobu porozumiewania się, np. opłaty za połączenia telefoniczne</a:t>
            </a:r>
            <a:r>
              <a:rPr lang="pl-PL" sz="2200" dirty="0" smtClean="0">
                <a:latin typeface="Arial Rounded MT Bold" panose="020F0704030504030204" pitchFamily="34" charset="0"/>
              </a:rPr>
              <a:t>;</a:t>
            </a:r>
          </a:p>
          <a:p>
            <a:pPr marL="457200" lvl="0" indent="-457200">
              <a:buClr>
                <a:srgbClr val="BC1C1C">
                  <a:lumMod val="75000"/>
                </a:srgbClr>
              </a:buClr>
              <a:buFont typeface="+mj-lt"/>
              <a:buAutoNum type="arabicParenR" startAt="4"/>
            </a:pPr>
            <a:r>
              <a:rPr lang="pl-PL" sz="2200" dirty="0" smtClean="0">
                <a:latin typeface="Arial Rounded MT Bold" panose="020F0704030504030204" pitchFamily="34" charset="0"/>
              </a:rPr>
              <a:t>Sposobie </a:t>
            </a:r>
            <a:r>
              <a:rPr lang="pl-PL" sz="2200" dirty="0">
                <a:latin typeface="Arial Rounded MT Bold" panose="020F0704030504030204" pitchFamily="34" charset="0"/>
              </a:rPr>
              <a:t>i terminie płatności; </a:t>
            </a:r>
            <a:endParaRPr lang="pl-PL" sz="2200" dirty="0" smtClean="0">
              <a:latin typeface="Arial Rounded MT Bold" panose="020F0704030504030204" pitchFamily="34" charset="0"/>
            </a:endParaRPr>
          </a:p>
          <a:p>
            <a:pPr marL="457200" lvl="0" indent="-457200">
              <a:buClr>
                <a:srgbClr val="BC1C1C">
                  <a:lumMod val="75000"/>
                </a:srgbClr>
              </a:buClr>
              <a:buFont typeface="+mj-lt"/>
              <a:buAutoNum type="arabicParenR" startAt="4"/>
            </a:pPr>
            <a:r>
              <a:rPr lang="pl-PL" sz="2200" dirty="0">
                <a:latin typeface="Arial Rounded MT Bold" panose="020F0704030504030204" pitchFamily="34" charset="0"/>
              </a:rPr>
              <a:t>S</a:t>
            </a:r>
            <a:r>
              <a:rPr lang="pl-PL" sz="2200" dirty="0" smtClean="0">
                <a:latin typeface="Arial Rounded MT Bold" panose="020F0704030504030204" pitchFamily="34" charset="0"/>
              </a:rPr>
              <a:t>posobie </a:t>
            </a:r>
            <a:r>
              <a:rPr lang="pl-PL" sz="2200" dirty="0">
                <a:latin typeface="Arial Rounded MT Bold" panose="020F0704030504030204" pitchFamily="34" charset="0"/>
              </a:rPr>
              <a:t>i terminie realizacji umowy i stosowanej procedurze reklamacji</a:t>
            </a:r>
            <a:r>
              <a:rPr lang="pl-PL" sz="2200" dirty="0" smtClean="0">
                <a:latin typeface="Arial Rounded MT Bold" panose="020F0704030504030204" pitchFamily="34" charset="0"/>
              </a:rPr>
              <a:t>;</a:t>
            </a:r>
          </a:p>
          <a:p>
            <a:pPr marL="457200" lvl="0" indent="-457200">
              <a:buClr>
                <a:srgbClr val="BC1C1C">
                  <a:lumMod val="75000"/>
                </a:srgbClr>
              </a:buClr>
              <a:buFont typeface="+mj-lt"/>
              <a:buAutoNum type="arabicParenR" startAt="4"/>
            </a:pPr>
            <a:r>
              <a:rPr lang="pl-PL" sz="2200" dirty="0">
                <a:latin typeface="Arial Rounded MT Bold" panose="020F0704030504030204" pitchFamily="34" charset="0"/>
              </a:rPr>
              <a:t>S</a:t>
            </a:r>
            <a:r>
              <a:rPr lang="pl-PL" sz="2200" dirty="0" smtClean="0">
                <a:latin typeface="Arial Rounded MT Bold" panose="020F0704030504030204" pitchFamily="34" charset="0"/>
              </a:rPr>
              <a:t>posobie </a:t>
            </a:r>
            <a:r>
              <a:rPr lang="pl-PL" sz="2200" dirty="0">
                <a:latin typeface="Arial Rounded MT Bold" panose="020F0704030504030204" pitchFamily="34" charset="0"/>
              </a:rPr>
              <a:t>i terminie realizacji prawa do odstąpienia od umowy oraz wzorze formularza odstąpienia;</a:t>
            </a:r>
            <a:endParaRPr lang="pl-PL" sz="2200" dirty="0">
              <a:solidFill>
                <a:prstClr val="black"/>
              </a:solidFill>
              <a:latin typeface="Arial Rounded MT Bold" panose="020F0704030504030204" pitchFamily="34" charset="0"/>
            </a:endParaRPr>
          </a:p>
          <a:p>
            <a:endParaRPr lang="pl-PL" sz="2200" dirty="0"/>
          </a:p>
        </p:txBody>
      </p:sp>
    </p:spTree>
    <p:extLst>
      <p:ext uri="{BB962C8B-B14F-4D97-AF65-F5344CB8AC3E}">
        <p14:creationId xmlns:p14="http://schemas.microsoft.com/office/powerpoint/2010/main" xmlns="" val="15954154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84310" y="167425"/>
            <a:ext cx="10018713" cy="6297769"/>
          </a:xfrm>
        </p:spPr>
        <p:txBody>
          <a:bodyPr>
            <a:normAutofit/>
          </a:bodyPr>
          <a:lstStyle/>
          <a:p>
            <a:pPr marL="457200" indent="-457200">
              <a:buFont typeface="+mj-lt"/>
              <a:buAutoNum type="arabicParenR" startAt="10"/>
            </a:pPr>
            <a:r>
              <a:rPr lang="pl-PL" sz="2200" dirty="0">
                <a:latin typeface="Arial Rounded MT Bold" panose="020F0704030504030204" pitchFamily="34" charset="0"/>
              </a:rPr>
              <a:t> </a:t>
            </a:r>
            <a:r>
              <a:rPr lang="pl-PL" sz="2200" dirty="0" smtClean="0">
                <a:latin typeface="Arial Rounded MT Bold" panose="020F0704030504030204" pitchFamily="34" charset="0"/>
              </a:rPr>
              <a:t>Kosztach </a:t>
            </a:r>
            <a:r>
              <a:rPr lang="pl-PL" sz="2200" dirty="0">
                <a:latin typeface="Arial Rounded MT Bold" panose="020F0704030504030204" pitchFamily="34" charset="0"/>
              </a:rPr>
              <a:t>zwrotu towaru, które konsument poniesie w przypadku odstąpienia od umowy, zwłaszcza jeżeli ze względu na charakter produktu nie można go odesłać zwykłą </a:t>
            </a:r>
            <a:r>
              <a:rPr lang="pl-PL" sz="2200" dirty="0" smtClean="0">
                <a:latin typeface="Arial Rounded MT Bold" panose="020F0704030504030204" pitchFamily="34" charset="0"/>
              </a:rPr>
              <a:t>pocztą;</a:t>
            </a:r>
          </a:p>
          <a:p>
            <a:pPr marL="457200" indent="-457200">
              <a:buFont typeface="+mj-lt"/>
              <a:buAutoNum type="arabicParenR" startAt="10"/>
            </a:pPr>
            <a:r>
              <a:rPr lang="pl-PL" sz="2200" dirty="0" smtClean="0">
                <a:latin typeface="Arial Rounded MT Bold" panose="020F0704030504030204" pitchFamily="34" charset="0"/>
              </a:rPr>
              <a:t> Obowiązku </a:t>
            </a:r>
            <a:r>
              <a:rPr lang="pl-PL" sz="2200" dirty="0">
                <a:latin typeface="Arial Rounded MT Bold" panose="020F0704030504030204" pitchFamily="34" charset="0"/>
              </a:rPr>
              <a:t>zwrotu przedsiębiorcy uzasadnionych kosztów związanych z odstąpieniem od umowy po rozpoczęciu świadczenia usługi (np. rozpoczęcie dostarczania gazu przed upływem terminu odstąpienia od umowy); </a:t>
            </a:r>
            <a:endParaRPr lang="pl-PL" sz="2200" dirty="0" smtClean="0">
              <a:latin typeface="Arial Rounded MT Bold" panose="020F0704030504030204" pitchFamily="34" charset="0"/>
            </a:endParaRPr>
          </a:p>
          <a:p>
            <a:pPr marL="457200" indent="-457200">
              <a:buFont typeface="+mj-lt"/>
              <a:buAutoNum type="arabicParenR" startAt="10"/>
            </a:pPr>
            <a:r>
              <a:rPr lang="pl-PL" sz="2200" dirty="0">
                <a:latin typeface="Arial Rounded MT Bold" panose="020F0704030504030204" pitchFamily="34" charset="0"/>
              </a:rPr>
              <a:t> </a:t>
            </a:r>
            <a:r>
              <a:rPr lang="pl-PL" sz="2200" dirty="0" smtClean="0">
                <a:latin typeface="Arial Rounded MT Bold" panose="020F0704030504030204" pitchFamily="34" charset="0"/>
              </a:rPr>
              <a:t>Braku </a:t>
            </a:r>
            <a:r>
              <a:rPr lang="pl-PL" sz="2200" dirty="0">
                <a:latin typeface="Arial Rounded MT Bold" panose="020F0704030504030204" pitchFamily="34" charset="0"/>
              </a:rPr>
              <a:t>możliwości odstąpienia od umowy oraz sytuacjach, w których konsument traci takie prawo</a:t>
            </a:r>
            <a:r>
              <a:rPr lang="pl-PL" sz="2200" dirty="0" smtClean="0">
                <a:latin typeface="Arial Rounded MT Bold" panose="020F0704030504030204" pitchFamily="34" charset="0"/>
              </a:rPr>
              <a:t>;</a:t>
            </a:r>
          </a:p>
          <a:p>
            <a:pPr marL="457200" indent="-457200">
              <a:buFont typeface="+mj-lt"/>
              <a:buAutoNum type="arabicParenR" startAt="10"/>
            </a:pPr>
            <a:r>
              <a:rPr lang="pl-PL" sz="2200" dirty="0" smtClean="0">
                <a:latin typeface="Arial Rounded MT Bold" panose="020F0704030504030204" pitchFamily="34" charset="0"/>
              </a:rPr>
              <a:t> Obowiązku </a:t>
            </a:r>
            <a:r>
              <a:rPr lang="pl-PL" sz="2200" dirty="0">
                <a:latin typeface="Arial Rounded MT Bold" panose="020F0704030504030204" pitchFamily="34" charset="0"/>
              </a:rPr>
              <a:t>dostarczenia produktu bez wad</a:t>
            </a:r>
            <a:r>
              <a:rPr lang="pl-PL" sz="2200" dirty="0" smtClean="0">
                <a:latin typeface="Arial Rounded MT Bold" panose="020F0704030504030204" pitchFamily="34" charset="0"/>
              </a:rPr>
              <a:t>;</a:t>
            </a:r>
          </a:p>
          <a:p>
            <a:pPr marL="457200" indent="-457200">
              <a:buFont typeface="+mj-lt"/>
              <a:buAutoNum type="arabicParenR" startAt="10"/>
            </a:pPr>
            <a:r>
              <a:rPr lang="pl-PL" sz="2200" dirty="0" smtClean="0">
                <a:latin typeface="Arial Rounded MT Bold" panose="020F0704030504030204" pitchFamily="34" charset="0"/>
              </a:rPr>
              <a:t> Istnieniu</a:t>
            </a:r>
            <a:r>
              <a:rPr lang="pl-PL" sz="2200" dirty="0">
                <a:latin typeface="Arial Rounded MT Bold" panose="020F0704030504030204" pitchFamily="34" charset="0"/>
              </a:rPr>
              <a:t>, treści i sposobie realizacji gwarancji oraz usług </a:t>
            </a:r>
            <a:r>
              <a:rPr lang="pl-PL" sz="2200" dirty="0" smtClean="0">
                <a:latin typeface="Arial Rounded MT Bold" panose="020F0704030504030204" pitchFamily="34" charset="0"/>
              </a:rPr>
              <a:t>posprzedażnych; </a:t>
            </a:r>
          </a:p>
          <a:p>
            <a:pPr marL="457200" indent="-457200">
              <a:buFont typeface="+mj-lt"/>
              <a:buAutoNum type="arabicParenR" startAt="10"/>
            </a:pPr>
            <a:r>
              <a:rPr lang="pl-PL" sz="2200" dirty="0" smtClean="0">
                <a:latin typeface="Arial Rounded MT Bold" panose="020F0704030504030204" pitchFamily="34" charset="0"/>
              </a:rPr>
              <a:t> Stosowanym </a:t>
            </a:r>
            <a:r>
              <a:rPr lang="pl-PL" sz="2200" dirty="0">
                <a:latin typeface="Arial Rounded MT Bold" panose="020F0704030504030204" pitchFamily="34" charset="0"/>
              </a:rPr>
              <a:t>kodeksie dobrych praktyk i możliwym sposobie zapoznania się z nim; </a:t>
            </a:r>
          </a:p>
        </p:txBody>
      </p:sp>
    </p:spTree>
    <p:extLst>
      <p:ext uri="{BB962C8B-B14F-4D97-AF65-F5344CB8AC3E}">
        <p14:creationId xmlns:p14="http://schemas.microsoft.com/office/powerpoint/2010/main" xmlns="" val="42194024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84310" y="399245"/>
            <a:ext cx="10018713" cy="5950040"/>
          </a:xfrm>
        </p:spPr>
        <p:txBody>
          <a:bodyPr>
            <a:normAutofit fontScale="92500" lnSpcReduction="10000"/>
          </a:bodyPr>
          <a:lstStyle/>
          <a:p>
            <a:pPr marL="457200" indent="-457200">
              <a:buFont typeface="+mj-lt"/>
              <a:buAutoNum type="arabicParenR" startAt="16"/>
            </a:pPr>
            <a:r>
              <a:rPr lang="pl-PL" dirty="0" smtClean="0">
                <a:latin typeface="Arial Rounded MT Bold" panose="020F0704030504030204" pitchFamily="34" charset="0"/>
              </a:rPr>
              <a:t> W czasie </a:t>
            </a:r>
            <a:r>
              <a:rPr lang="pl-PL" dirty="0">
                <a:latin typeface="Arial Rounded MT Bold" panose="020F0704030504030204" pitchFamily="34" charset="0"/>
              </a:rPr>
              <a:t>trwania umowy lub sposobie i przesłankach jej wypowiedzenia – jeżeli jest ona zawarta na czas nieokreślony lub ma ulegać automatycznemu przedłużeniu</a:t>
            </a:r>
            <a:r>
              <a:rPr lang="pl-PL" dirty="0" smtClean="0">
                <a:latin typeface="Arial Rounded MT Bold" panose="020F0704030504030204" pitchFamily="34" charset="0"/>
              </a:rPr>
              <a:t>;</a:t>
            </a:r>
          </a:p>
          <a:p>
            <a:pPr marL="457200" indent="-457200">
              <a:buFont typeface="+mj-lt"/>
              <a:buAutoNum type="arabicParenR" startAt="16"/>
            </a:pPr>
            <a:r>
              <a:rPr lang="pl-PL" dirty="0" smtClean="0">
                <a:latin typeface="Arial Rounded MT Bold" panose="020F0704030504030204" pitchFamily="34" charset="0"/>
              </a:rPr>
              <a:t> Minimalnym </a:t>
            </a:r>
            <a:r>
              <a:rPr lang="pl-PL" dirty="0">
                <a:latin typeface="Arial Rounded MT Bold" panose="020F0704030504030204" pitchFamily="34" charset="0"/>
              </a:rPr>
              <a:t>czasie trwania zobowiązań konsumenta wynikających z umowy; </a:t>
            </a:r>
            <a:endParaRPr lang="pl-PL" dirty="0" smtClean="0">
              <a:latin typeface="Arial Rounded MT Bold" panose="020F0704030504030204" pitchFamily="34" charset="0"/>
            </a:endParaRPr>
          </a:p>
          <a:p>
            <a:pPr marL="457200" indent="-457200">
              <a:buFont typeface="+mj-lt"/>
              <a:buAutoNum type="arabicParenR" startAt="16"/>
            </a:pPr>
            <a:r>
              <a:rPr lang="pl-PL" dirty="0">
                <a:latin typeface="Arial Rounded MT Bold" panose="020F0704030504030204" pitchFamily="34" charset="0"/>
              </a:rPr>
              <a:t> </a:t>
            </a:r>
            <a:r>
              <a:rPr lang="pl-PL" dirty="0" smtClean="0">
                <a:latin typeface="Arial Rounded MT Bold" panose="020F0704030504030204" pitchFamily="34" charset="0"/>
              </a:rPr>
              <a:t>Wysokości </a:t>
            </a:r>
            <a:r>
              <a:rPr lang="pl-PL" dirty="0">
                <a:latin typeface="Arial Rounded MT Bold" panose="020F0704030504030204" pitchFamily="34" charset="0"/>
              </a:rPr>
              <a:t>i sposobie złożenia kaucji lub udzielenia innych gwarancji finansowych, które konsument jest zobowiązany spełnić na żądanie przedsiębiorcy</a:t>
            </a:r>
            <a:r>
              <a:rPr lang="pl-PL" dirty="0" smtClean="0">
                <a:latin typeface="Arial Rounded MT Bold" panose="020F0704030504030204" pitchFamily="34" charset="0"/>
              </a:rPr>
              <a:t>;</a:t>
            </a:r>
          </a:p>
          <a:p>
            <a:pPr marL="457200" indent="-457200">
              <a:buFont typeface="+mj-lt"/>
              <a:buAutoNum type="arabicParenR" startAt="16"/>
            </a:pPr>
            <a:r>
              <a:rPr lang="pl-PL" dirty="0" smtClean="0">
                <a:latin typeface="Arial Rounded MT Bold" panose="020F0704030504030204" pitchFamily="34" charset="0"/>
              </a:rPr>
              <a:t> Funkcjonalności </a:t>
            </a:r>
            <a:r>
              <a:rPr lang="pl-PL" dirty="0">
                <a:latin typeface="Arial Rounded MT Bold" panose="020F0704030504030204" pitchFamily="34" charset="0"/>
              </a:rPr>
              <a:t>treści cyfrowych2 oraz technicznych środkach ich ochrony; </a:t>
            </a:r>
            <a:endParaRPr lang="pl-PL" dirty="0" smtClean="0">
              <a:latin typeface="Arial Rounded MT Bold" panose="020F0704030504030204" pitchFamily="34" charset="0"/>
            </a:endParaRPr>
          </a:p>
          <a:p>
            <a:pPr marL="457200" indent="-457200">
              <a:buFont typeface="+mj-lt"/>
              <a:buAutoNum type="arabicParenR" startAt="16"/>
            </a:pPr>
            <a:r>
              <a:rPr lang="pl-PL" dirty="0">
                <a:latin typeface="Arial Rounded MT Bold" panose="020F0704030504030204" pitchFamily="34" charset="0"/>
              </a:rPr>
              <a:t> </a:t>
            </a:r>
            <a:r>
              <a:rPr lang="pl-PL" dirty="0" smtClean="0">
                <a:latin typeface="Arial Rounded MT Bold" panose="020F0704030504030204" pitchFamily="34" charset="0"/>
              </a:rPr>
              <a:t>Mających </a:t>
            </a:r>
            <a:r>
              <a:rPr lang="pl-PL" dirty="0">
                <a:latin typeface="Arial Rounded MT Bold" panose="020F0704030504030204" pitchFamily="34" charset="0"/>
              </a:rPr>
              <a:t>znaczenie interoperacyjnościach cyfrowych ze sprzętem komputerowym i oprogramowaniem3 (np. pamięć RAM lub system operacyjny wymagany do prawidłowej obsługi kupionej gry); </a:t>
            </a:r>
            <a:endParaRPr lang="pl-PL" dirty="0" smtClean="0">
              <a:latin typeface="Arial Rounded MT Bold" panose="020F0704030504030204" pitchFamily="34" charset="0"/>
            </a:endParaRPr>
          </a:p>
          <a:p>
            <a:pPr marL="457200" indent="-457200">
              <a:buFont typeface="+mj-lt"/>
              <a:buAutoNum type="arabicParenR" startAt="16"/>
            </a:pPr>
            <a:r>
              <a:rPr lang="pl-PL" dirty="0">
                <a:latin typeface="Arial Rounded MT Bold" panose="020F0704030504030204" pitchFamily="34" charset="0"/>
              </a:rPr>
              <a:t> </a:t>
            </a:r>
            <a:r>
              <a:rPr lang="pl-PL" dirty="0" smtClean="0">
                <a:latin typeface="Arial Rounded MT Bold" panose="020F0704030504030204" pitchFamily="34" charset="0"/>
              </a:rPr>
              <a:t>Możliwości </a:t>
            </a:r>
            <a:r>
              <a:rPr lang="pl-PL" dirty="0">
                <a:latin typeface="Arial Rounded MT Bold" panose="020F0704030504030204" pitchFamily="34" charset="0"/>
              </a:rPr>
              <a:t>skorzystania z pozasądowych sposobów rozpatrywania reklamacji i dochodzenia roszczeń oraz zasadach dostępu do tych procedur. </a:t>
            </a:r>
          </a:p>
        </p:txBody>
      </p:sp>
    </p:spTree>
    <p:extLst>
      <p:ext uri="{BB962C8B-B14F-4D97-AF65-F5344CB8AC3E}">
        <p14:creationId xmlns:p14="http://schemas.microsoft.com/office/powerpoint/2010/main" xmlns="" val="4292196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84310" y="128789"/>
            <a:ext cx="10018713" cy="6523149"/>
          </a:xfrm>
        </p:spPr>
        <p:txBody>
          <a:bodyPr>
            <a:normAutofit/>
          </a:bodyPr>
          <a:lstStyle/>
          <a:p>
            <a:r>
              <a:rPr lang="pl-PL" sz="2200" dirty="0">
                <a:latin typeface="Arial Rounded MT Bold" panose="020F0704030504030204" pitchFamily="34" charset="0"/>
              </a:rPr>
              <a:t>Wszystkie powyższe informacje przedsiębiorca musi dostarczyć w sposób odpowiadający rodzajowi użytego środka porozumiewania się na odległość, np. w przypadku umowy zawartej za pośrednictwem strony internetowej może je przedstawić właśnie na niej. Ponadto – najpóźniej z chwilą dostarczenia rzeczy lub przed rozpoczęciem świadczenia usługi – przedsiębiorca powinien potwierdzić dane na trwałym </a:t>
            </a:r>
            <a:r>
              <a:rPr lang="pl-PL" sz="2200" dirty="0" smtClean="0">
                <a:latin typeface="Arial Rounded MT Bold" panose="020F0704030504030204" pitchFamily="34" charset="0"/>
              </a:rPr>
              <a:t>nośniku, </a:t>
            </a:r>
            <a:r>
              <a:rPr lang="pl-PL" sz="2200" dirty="0">
                <a:latin typeface="Arial Rounded MT Bold" panose="020F0704030504030204" pitchFamily="34" charset="0"/>
              </a:rPr>
              <a:t>np. dołączyć do wysłanego towaru wydruk zawierający wszystkie informacje wymagane </a:t>
            </a:r>
            <a:r>
              <a:rPr lang="pl-PL" sz="2200" dirty="0" smtClean="0">
                <a:latin typeface="Arial Rounded MT Bold" panose="020F0704030504030204" pitchFamily="34" charset="0"/>
              </a:rPr>
              <a:t>prawem.</a:t>
            </a:r>
          </a:p>
          <a:p>
            <a:r>
              <a:rPr lang="pl-PL" sz="2200" dirty="0">
                <a:latin typeface="Arial Rounded MT Bold" panose="020F0704030504030204" pitchFamily="34" charset="0"/>
              </a:rPr>
              <a:t>Jeżeli umowa zawarta przez internet wiąże się z obowiązkiem </a:t>
            </a:r>
            <a:r>
              <a:rPr lang="pl-PL" sz="2200" dirty="0" smtClean="0">
                <a:latin typeface="Arial Rounded MT Bold" panose="020F0704030504030204" pitchFamily="34" charset="0"/>
              </a:rPr>
              <a:t>zapłaty </a:t>
            </a:r>
            <a:r>
              <a:rPr lang="pl-PL" sz="2200" dirty="0">
                <a:latin typeface="Arial Rounded MT Bold" panose="020F0704030504030204" pitchFamily="34" charset="0"/>
              </a:rPr>
              <a:t>, przedsiębiorca musi bezpośrednio przed złożeniem zamówienia w sposób jasny i widoczny poinformować konsumenta o</a:t>
            </a:r>
            <a:r>
              <a:rPr lang="pl-PL" sz="2200" dirty="0" smtClean="0">
                <a:latin typeface="Arial Rounded MT Bold" panose="020F0704030504030204" pitchFamily="34" charset="0"/>
              </a:rPr>
              <a:t>:</a:t>
            </a:r>
          </a:p>
          <a:p>
            <a:pPr marL="0" indent="0">
              <a:buNone/>
            </a:pPr>
            <a:r>
              <a:rPr lang="pl-PL" sz="2200" dirty="0" smtClean="0">
                <a:latin typeface="Arial Rounded MT Bold" panose="020F0704030504030204" pitchFamily="34" charset="0"/>
              </a:rPr>
              <a:t> </a:t>
            </a:r>
            <a:r>
              <a:rPr lang="pl-PL" sz="2200" dirty="0">
                <a:latin typeface="Arial Rounded MT Bold" panose="020F0704030504030204" pitchFamily="34" charset="0"/>
              </a:rPr>
              <a:t>&gt; głównych cechach świadczenia i sposobie porozumiewania się z konsumentem; </a:t>
            </a:r>
            <a:endParaRPr lang="pl-PL" sz="2200" dirty="0" smtClean="0">
              <a:latin typeface="Arial Rounded MT Bold" panose="020F0704030504030204" pitchFamily="34" charset="0"/>
            </a:endParaRPr>
          </a:p>
          <a:p>
            <a:pPr marL="0" indent="0">
              <a:buNone/>
            </a:pPr>
            <a:r>
              <a:rPr lang="pl-PL" sz="2200" dirty="0" smtClean="0">
                <a:latin typeface="Arial Rounded MT Bold" panose="020F0704030504030204" pitchFamily="34" charset="0"/>
              </a:rPr>
              <a:t>&gt; dokładnej </a:t>
            </a:r>
            <a:r>
              <a:rPr lang="pl-PL" sz="2200" dirty="0">
                <a:latin typeface="Arial Rounded MT Bold" panose="020F0704030504030204" pitchFamily="34" charset="0"/>
              </a:rPr>
              <a:t>cenie lub wynagrodzeniu – wraz z podatkami</a:t>
            </a:r>
            <a:r>
              <a:rPr lang="pl-PL" sz="2200" dirty="0" smtClean="0">
                <a:latin typeface="Arial Rounded MT Bold" panose="020F0704030504030204" pitchFamily="34" charset="0"/>
              </a:rPr>
              <a:t>;</a:t>
            </a:r>
          </a:p>
          <a:p>
            <a:pPr marL="0" indent="0">
              <a:buNone/>
            </a:pPr>
            <a:r>
              <a:rPr lang="pl-PL" sz="2200" dirty="0" smtClean="0">
                <a:latin typeface="Arial Rounded MT Bold" panose="020F0704030504030204" pitchFamily="34" charset="0"/>
              </a:rPr>
              <a:t>&gt; czasie </a:t>
            </a:r>
            <a:r>
              <a:rPr lang="pl-PL" sz="2200" dirty="0">
                <a:latin typeface="Arial Rounded MT Bold" panose="020F0704030504030204" pitchFamily="34" charset="0"/>
              </a:rPr>
              <a:t>obowiązywania umowy i warunkach jej wypowiedzenia; </a:t>
            </a:r>
            <a:endParaRPr lang="pl-PL" sz="2200" dirty="0" smtClean="0">
              <a:latin typeface="Arial Rounded MT Bold" panose="020F0704030504030204" pitchFamily="34" charset="0"/>
            </a:endParaRPr>
          </a:p>
          <a:p>
            <a:pPr marL="0" indent="0">
              <a:buNone/>
            </a:pPr>
            <a:r>
              <a:rPr lang="pl-PL" sz="2200" dirty="0" smtClean="0">
                <a:latin typeface="Arial Rounded MT Bold" panose="020F0704030504030204" pitchFamily="34" charset="0"/>
              </a:rPr>
              <a:t>&gt; </a:t>
            </a:r>
            <a:r>
              <a:rPr lang="pl-PL" sz="2200" dirty="0">
                <a:latin typeface="Arial Rounded MT Bold" panose="020F0704030504030204" pitchFamily="34" charset="0"/>
              </a:rPr>
              <a:t>minimalnym czasie trwania zobowiązania.</a:t>
            </a:r>
          </a:p>
        </p:txBody>
      </p:sp>
    </p:spTree>
    <p:extLst>
      <p:ext uri="{BB962C8B-B14F-4D97-AF65-F5344CB8AC3E}">
        <p14:creationId xmlns:p14="http://schemas.microsoft.com/office/powerpoint/2010/main" xmlns="" val="39690341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latin typeface="Arial Rounded MT Bold" panose="020F0704030504030204" pitchFamily="34" charset="0"/>
              </a:rPr>
              <a:t>Zgoda na dodatkową płatność</a:t>
            </a:r>
            <a:endParaRPr lang="pl-PL" dirty="0">
              <a:latin typeface="Arial Rounded MT Bold" panose="020F0704030504030204" pitchFamily="34" charset="0"/>
            </a:endParaRPr>
          </a:p>
        </p:txBody>
      </p:sp>
      <p:sp>
        <p:nvSpPr>
          <p:cNvPr id="3" name="Symbol zastępczy zawartości 2"/>
          <p:cNvSpPr>
            <a:spLocks noGrp="1"/>
          </p:cNvSpPr>
          <p:nvPr>
            <p:ph idx="1"/>
          </p:nvPr>
        </p:nvSpPr>
        <p:spPr/>
        <p:txBody>
          <a:bodyPr>
            <a:normAutofit/>
          </a:bodyPr>
          <a:lstStyle/>
          <a:p>
            <a:r>
              <a:rPr lang="pl-PL" sz="2200" dirty="0">
                <a:latin typeface="Arial Rounded MT Bold" panose="020F0704030504030204" pitchFamily="34" charset="0"/>
              </a:rPr>
              <a:t>Przedsiębiorca, najpóźniej w momencie zawarcia umowy, powinien uzyskać zgodę konsumenta na każdą dodatkową płatność, wykraczającą poza wynagrodzenie uzgodnione w umowie. Zgoda ta musi być wyraźna i nie może wynikać z zastosowania opcji domyślnej. Niedopuszczalne jest zatem, aby była automatycznie zaznaczona w chwili otwarcia okna przez zamawiającego. Jeżeli więc przedsiębiorca zastosował opcję domyślną, konsument ma prawo żądać zwrotu uiszczonej płatności dodatkowej.</a:t>
            </a:r>
          </a:p>
        </p:txBody>
      </p:sp>
    </p:spTree>
    <p:extLst>
      <p:ext uri="{BB962C8B-B14F-4D97-AF65-F5344CB8AC3E}">
        <p14:creationId xmlns:p14="http://schemas.microsoft.com/office/powerpoint/2010/main" xmlns="" val="26946353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ksa">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emplate>TM03457496[[fn=Paralaksa]]</Template>
  <TotalTime>75</TotalTime>
  <Words>2114</Words>
  <Application>Microsoft Office PowerPoint</Application>
  <PresentationFormat>Niestandardowy</PresentationFormat>
  <Paragraphs>95</Paragraphs>
  <Slides>23</Slides>
  <Notes>0</Notes>
  <HiddenSlides>0</HiddenSlides>
  <MMClips>0</MMClips>
  <ScaleCrop>false</ScaleCrop>
  <HeadingPairs>
    <vt:vector size="4" baseType="variant">
      <vt:variant>
        <vt:lpstr>Motyw</vt:lpstr>
      </vt:variant>
      <vt:variant>
        <vt:i4>1</vt:i4>
      </vt:variant>
      <vt:variant>
        <vt:lpstr>Tytuły slajdów</vt:lpstr>
      </vt:variant>
      <vt:variant>
        <vt:i4>23</vt:i4>
      </vt:variant>
    </vt:vector>
  </HeadingPairs>
  <TitlesOfParts>
    <vt:vector size="24" baseType="lpstr">
      <vt:lpstr>Paralaksa</vt:lpstr>
      <vt:lpstr>Ochrona praw konsumenta</vt:lpstr>
      <vt:lpstr>Co to?</vt:lpstr>
      <vt:lpstr>Kiedy zawieramy umowę na odległość?</vt:lpstr>
      <vt:lpstr>Obowiązki informacyjne przedsiębiorcy</vt:lpstr>
      <vt:lpstr>Slajd 5</vt:lpstr>
      <vt:lpstr>Slajd 6</vt:lpstr>
      <vt:lpstr>Slajd 7</vt:lpstr>
      <vt:lpstr>Slajd 8</vt:lpstr>
      <vt:lpstr>Zgoda na dodatkową płatność</vt:lpstr>
      <vt:lpstr>Kto odpowiada za przesyłkę?</vt:lpstr>
      <vt:lpstr>Czy można zwrócić pełnowartościowy towar kupiony przez internet?</vt:lpstr>
      <vt:lpstr>Jaką formę powinno mieć odstąpienie od umowy?</vt:lpstr>
      <vt:lpstr>Terminy odstąpienia od umowy zawartej na odległość</vt:lpstr>
      <vt:lpstr>Jak liczyć terminy odstąpienia od umowy?</vt:lpstr>
      <vt:lpstr>Kiedy nie przysługuje prawo do odstąpienia od umowy zawartej na odległość?</vt:lpstr>
      <vt:lpstr>W jakim terminie powinna zostać wykonana umowa?</vt:lpstr>
      <vt:lpstr>Jak złożyć reklamację?</vt:lpstr>
      <vt:lpstr>Slajd 18</vt:lpstr>
      <vt:lpstr>Slajd 19</vt:lpstr>
      <vt:lpstr>Kto ponosi koszty przesyłki reklamowanego towaru?</vt:lpstr>
      <vt:lpstr>Czy do złożenia reklamacji niezbędne jest oryginalne opakowanie?</vt:lpstr>
      <vt:lpstr>Gdzie można uzyskać pomoc?</vt:lpstr>
      <vt:lpstr>Dziękuje za uwagę!</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Ochrona praw konsumenta</dc:title>
  <dc:creator>User</dc:creator>
  <cp:lastModifiedBy>Windows User</cp:lastModifiedBy>
  <cp:revision>8</cp:revision>
  <dcterms:created xsi:type="dcterms:W3CDTF">2018-02-17T07:52:20Z</dcterms:created>
  <dcterms:modified xsi:type="dcterms:W3CDTF">2019-06-23T19:17:27Z</dcterms:modified>
</cp:coreProperties>
</file>