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84" autoAdjust="0"/>
    <p:restoredTop sz="94660"/>
  </p:normalViewPr>
  <p:slideViewPr>
    <p:cSldViewPr snapToGrid="0">
      <p:cViewPr varScale="1">
        <p:scale>
          <a:sx n="88" d="100"/>
          <a:sy n="88" d="100"/>
        </p:scale>
        <p:origin x="-240"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6/23/2019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40667" y="455490"/>
            <a:ext cx="8824510" cy="3147025"/>
          </a:xfrm>
          <a:prstGeom prst="rect">
            <a:avLst/>
          </a:prstGeom>
          <a:noFill/>
        </p:spPr>
        <p:txBody>
          <a:bodyPr wrap="none" lIns="91440" tIns="45720" rIns="91440" bIns="45720">
            <a:prstTxWarp prst="textChevronInverted">
              <a:avLst/>
            </a:prstTxWarp>
            <a:spAutoFit/>
          </a:bodyPr>
          <a:lstStyle/>
          <a:p>
            <a:pPr algn="ctr"/>
            <a:r>
              <a:rPr lang="pl-P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BEZPIECZNE ZAKUPY</a:t>
            </a:r>
          </a:p>
          <a:p>
            <a:pPr algn="ctr"/>
            <a:r>
              <a:rPr lang="pl-P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 SIECI</a:t>
            </a:r>
            <a:endParaRPr lang="pl-PL"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50" name="Picture 2" descr="Znalezione obrazy dla zapytania bezpieczne zakupy w sieci"/>
          <p:cNvPicPr>
            <a:picLocks noChangeAspect="1" noChangeArrowheads="1"/>
          </p:cNvPicPr>
          <p:nvPr/>
        </p:nvPicPr>
        <p:blipFill>
          <a:blip r:embed="rId2"/>
          <a:srcRect/>
          <a:stretch>
            <a:fillRect/>
          </a:stretch>
        </p:blipFill>
        <p:spPr bwMode="auto">
          <a:xfrm>
            <a:off x="7502487" y="3991937"/>
            <a:ext cx="4007348" cy="2671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622625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185224" y="488541"/>
            <a:ext cx="628890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Nie jestem sprzedawcą!</a:t>
            </a:r>
            <a:endParaRPr lang="pl-PL"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Prostokąt 4"/>
          <p:cNvSpPr/>
          <p:nvPr/>
        </p:nvSpPr>
        <p:spPr>
          <a:xfrm>
            <a:off x="2445745" y="1462733"/>
            <a:ext cx="7711807" cy="2585323"/>
          </a:xfrm>
          <a:prstGeom prst="rect">
            <a:avLst/>
          </a:prstGeom>
        </p:spPr>
        <p:txBody>
          <a:bodyPr wrap="square">
            <a:spAutoFit/>
          </a:bodyPr>
          <a:lstStyle/>
          <a:p>
            <a:pPr fontAlgn="base"/>
            <a:r>
              <a:rPr lang="pl-PL" b="1" dirty="0" smtClean="0"/>
              <a:t>Istnieje wiele e-sklepów, które oferują produkty z Azji po niższych cenach, a jednocześnie tłumaczą, że nie są sprzedawcą i w razie problemów odsyłają konsumenta do dostawcy z Azji, którego nie obejmują unijne przepisy. Aby ustrzec się sytuacji, w której będziemy zmuszeni kontaktować się i odsyłać towar wprost do Azji, przed zakupem należy sprawdzić, czy nie wynika to z regulaminu sklepu.</a:t>
            </a:r>
          </a:p>
          <a:p>
            <a:r>
              <a:rPr lang="pl-PL" dirty="0" smtClean="0"/>
              <a:t/>
            </a:r>
            <a:br>
              <a:rPr lang="pl-PL" dirty="0" smtClean="0"/>
            </a:br>
            <a:endParaRPr lang="pl-PL" dirty="0"/>
          </a:p>
        </p:txBody>
      </p:sp>
      <p:pic>
        <p:nvPicPr>
          <p:cNvPr id="27650" name="Picture 2" descr="Znalezione obrazy dla zapytania aliexpress"/>
          <p:cNvPicPr>
            <a:picLocks noChangeAspect="1" noChangeArrowheads="1"/>
          </p:cNvPicPr>
          <p:nvPr/>
        </p:nvPicPr>
        <p:blipFill>
          <a:blip r:embed="rId2"/>
          <a:srcRect/>
          <a:stretch>
            <a:fillRect/>
          </a:stretch>
        </p:blipFill>
        <p:spPr bwMode="auto">
          <a:xfrm>
            <a:off x="8152483" y="3213748"/>
            <a:ext cx="3512048" cy="3512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841749" y="477523"/>
            <a:ext cx="9514144" cy="923330"/>
          </a:xfrm>
          <a:prstGeom prst="rect">
            <a:avLst/>
          </a:prstGeom>
          <a:noFill/>
        </p:spPr>
        <p:txBody>
          <a:bodyPr wrap="none" lIns="91440" tIns="45720" rIns="91440" bIns="45720">
            <a:spAutoFit/>
          </a:bodyPr>
          <a:lstStyle/>
          <a:p>
            <a:pPr algn="ctr"/>
            <a:r>
              <a:rPr lang="pl-PL"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KIEDY TOWAR NIE DOCIERA</a:t>
            </a:r>
            <a:endParaRPr lang="pl-PL"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Prostokąt 4"/>
          <p:cNvSpPr/>
          <p:nvPr/>
        </p:nvSpPr>
        <p:spPr>
          <a:xfrm>
            <a:off x="1880212" y="1563450"/>
            <a:ext cx="6096000" cy="4524315"/>
          </a:xfrm>
          <a:prstGeom prst="rect">
            <a:avLst/>
          </a:prstGeom>
        </p:spPr>
        <p:txBody>
          <a:bodyPr>
            <a:spAutoFit/>
          </a:bodyPr>
          <a:lstStyle/>
          <a:p>
            <a:pPr algn="just"/>
            <a:r>
              <a:rPr lang="pl-PL" b="1" dirty="0" smtClean="0"/>
              <a:t>Zdarza się tak, że towar po prostu do nas nie dociera. Wina może leżeć po stronie przewoźnika – choćby firmy kurierskiej – ale częściej, niestety, to po prostu wynik nieuczciwości sklepu. Można zgłosić sprawę na policję – w końcu niedostarczenie towaru, za który zapłacono, jest czynem kryminalnym – ewentualnie dokonać zgłoszenia w prokuraturze. Drogą pośrednią jest wystąpienie do rzecznika konsumentów lub Urzędu Ochrony Konkurencji i Konsumentów. Niedawno </a:t>
            </a:r>
            <a:r>
              <a:rPr lang="pl-PL" b="1" dirty="0" err="1" smtClean="0"/>
              <a:t>UOKiK</a:t>
            </a:r>
            <a:r>
              <a:rPr lang="pl-PL" b="1" dirty="0" smtClean="0"/>
              <a:t> wystąpił do prokuratury w sprawie podejrzenia popełnienia przestępstwa przez osoby kierujące dwoma sklepami internetowymi, które nie wysyłały klientom towarów oraz nie oddawały pieniędzy.</a:t>
            </a:r>
          </a:p>
          <a:p>
            <a:r>
              <a:rPr lang="pl-PL" dirty="0" smtClean="0"/>
              <a:t/>
            </a:r>
            <a:br>
              <a:rPr lang="pl-PL" dirty="0" smtClean="0"/>
            </a:br>
            <a:endParaRPr lang="pl-PL" dirty="0"/>
          </a:p>
        </p:txBody>
      </p:sp>
      <p:pic>
        <p:nvPicPr>
          <p:cNvPr id="29698" name="Picture 2" descr="Podobny obraz"/>
          <p:cNvPicPr>
            <a:picLocks noChangeAspect="1" noChangeArrowheads="1"/>
          </p:cNvPicPr>
          <p:nvPr/>
        </p:nvPicPr>
        <p:blipFill>
          <a:blip r:embed="rId2"/>
          <a:srcRect/>
          <a:stretch>
            <a:fillRect/>
          </a:stretch>
        </p:blipFill>
        <p:spPr bwMode="auto">
          <a:xfrm>
            <a:off x="8193233" y="2148288"/>
            <a:ext cx="3799331" cy="2555914"/>
          </a:xfrm>
          <a:prstGeom prst="rect">
            <a:avLst/>
          </a:prstGeom>
          <a:noFill/>
        </p:spPr>
      </p:pic>
      <p:cxnSp>
        <p:nvCxnSpPr>
          <p:cNvPr id="9" name="Łącznik prosty 8"/>
          <p:cNvCxnSpPr/>
          <p:nvPr/>
        </p:nvCxnSpPr>
        <p:spPr>
          <a:xfrm>
            <a:off x="8108414" y="1938969"/>
            <a:ext cx="3888955" cy="2941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Łącznik prosty 10"/>
          <p:cNvCxnSpPr/>
          <p:nvPr/>
        </p:nvCxnSpPr>
        <p:spPr>
          <a:xfrm flipV="1">
            <a:off x="8185533" y="1652530"/>
            <a:ext cx="3701667" cy="331607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415996" y="400404"/>
            <a:ext cx="5133136" cy="923330"/>
          </a:xfrm>
          <a:prstGeom prst="rect">
            <a:avLst/>
          </a:prstGeom>
          <a:noFill/>
        </p:spPr>
        <p:txBody>
          <a:bodyPr wrap="none" lIns="91440" tIns="45720" rIns="91440" bIns="45720">
            <a:spAutoFit/>
          </a:bodyPr>
          <a:lstStyle/>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CHARGE BACK</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pole tekstowe 4"/>
          <p:cNvSpPr txBox="1"/>
          <p:nvPr/>
        </p:nvSpPr>
        <p:spPr>
          <a:xfrm>
            <a:off x="1498294" y="1619480"/>
            <a:ext cx="9849079" cy="3416320"/>
          </a:xfrm>
          <a:prstGeom prst="rect">
            <a:avLst/>
          </a:prstGeom>
          <a:noFill/>
        </p:spPr>
        <p:txBody>
          <a:bodyPr wrap="square" rtlCol="0">
            <a:spAutoFit/>
          </a:bodyPr>
          <a:lstStyle/>
          <a:p>
            <a:pPr algn="just"/>
            <a:r>
              <a:rPr lang="pl-PL" b="1" dirty="0" smtClean="0"/>
              <a:t> Do karty bowiem oferowana jest usługa „charge back”, która polega na tym, że w razie niedostarczenia towaru można się zwrócić do banku o odzyskanie zapłaconych pieniędzy. Bank oddaje środki, a następnie sam egzekwuje pieniądze od nieuczciwego sprzedawcy. Ale zakres „charge back” jest szerszy, można odzyskać pieniądze np. w razie upadłości sprzedawcy czy innych problemów. Przykładowo – jeśli zapłacimy kartą płatniczą za wycieczkę, która nie dojdzie do skutku z powodu bankructwa biura podróży, możemy odzyskać pieniądze. Podobnie będzie z odwołanym lotem. W tym ostatnim przypadku oczywiście możemy odzyskać środki od linii lotniczych, ale po co mamy się tym zajmować, skoro może załatwić to nasz bank? Dlatego warto za towary czy usługi o znacznej wartości płacić kartą. I to nie tylko przez Internet – taki sposób płatności bezgotówkowej stanowi bowiem dodatkowe zabezpieczenie dla klienta.</a:t>
            </a:r>
            <a:endParaRPr lang="pl-PL" b="1" dirty="0"/>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08371" y="444473"/>
            <a:ext cx="676499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pl-PL" sz="5400" b="1" dirty="0" smtClean="0">
                <a:ln/>
                <a:solidFill>
                  <a:schemeClr val="accent3"/>
                </a:solidFill>
              </a:rPr>
              <a:t>PAMIĘTAJMY O TYM</a:t>
            </a:r>
            <a:endParaRPr lang="pl-PL" sz="5400" b="1" cap="none" spc="0" dirty="0">
              <a:ln/>
              <a:solidFill>
                <a:schemeClr val="accent3"/>
              </a:solidFill>
              <a:effectLst/>
            </a:endParaRPr>
          </a:p>
        </p:txBody>
      </p:sp>
      <p:sp>
        <p:nvSpPr>
          <p:cNvPr id="5" name="Prostokąt 4"/>
          <p:cNvSpPr/>
          <p:nvPr/>
        </p:nvSpPr>
        <p:spPr>
          <a:xfrm>
            <a:off x="2045465" y="1820600"/>
            <a:ext cx="8883267" cy="3139321"/>
          </a:xfrm>
          <a:prstGeom prst="rect">
            <a:avLst/>
          </a:prstGeom>
        </p:spPr>
        <p:txBody>
          <a:bodyPr wrap="square">
            <a:spAutoFit/>
          </a:bodyPr>
          <a:lstStyle/>
          <a:p>
            <a:pPr algn="just"/>
            <a:r>
              <a:rPr lang="pl-PL" b="1" dirty="0" smtClean="0"/>
              <a:t>Prawo zwrotu nie przysługuje konsumentowi w odniesieniu do usług i towarów, które nie mogłyby już podlegać ponownej sprzedaży. Nie zwrócimy m. in. rzeczy spersonalizowanych, np. garnituru szytego na miarę czy bransoletki grawerowanej specjalnie dla kogoś. Nie możemy oddać także rzeczy ulegających szybkiemu zepsuciu lub mających krótki termin przydatności do użycia – np. jogurtów, wędlin, owoców. Nie oddamy też biletów na koncert, mecz, do kina czy teatru. Wejściówka na imprezę kulturalną kupiona w Internecie nie podlega zwrotowi. Podobnie rzecz się ma z biletami lotniczymi u tanich przewoźników.</a:t>
            </a:r>
          </a:p>
          <a:p>
            <a:r>
              <a:rPr lang="pl-PL" dirty="0" smtClean="0"/>
              <a:t/>
            </a:r>
            <a:br>
              <a:rPr lang="pl-PL" dirty="0" smtClean="0"/>
            </a:br>
            <a:endParaRPr lang="pl-PL"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 name="Obraz 4" descr="pobrane.jpg"/>
          <p:cNvPicPr>
            <a:picLocks noChangeAspect="1"/>
          </p:cNvPicPr>
          <p:nvPr/>
        </p:nvPicPr>
        <p:blipFill>
          <a:blip r:embed="rId2"/>
          <a:stretch>
            <a:fillRect/>
          </a:stretch>
        </p:blipFill>
        <p:spPr>
          <a:xfrm rot="20746188">
            <a:off x="1497307" y="925417"/>
            <a:ext cx="4851817" cy="3051673"/>
          </a:xfrm>
          <a:prstGeom prst="rect">
            <a:avLst/>
          </a:prstGeom>
        </p:spPr>
      </p:pic>
      <p:pic>
        <p:nvPicPr>
          <p:cNvPr id="30724" name="Picture 4" descr="Znalezione obrazy dla zapytania bezpieczne zakupy w sieci"/>
          <p:cNvPicPr>
            <a:picLocks noChangeAspect="1" noChangeArrowheads="1"/>
          </p:cNvPicPr>
          <p:nvPr/>
        </p:nvPicPr>
        <p:blipFill>
          <a:blip r:embed="rId3"/>
          <a:srcRect/>
          <a:stretch>
            <a:fillRect/>
          </a:stretch>
        </p:blipFill>
        <p:spPr bwMode="auto">
          <a:xfrm rot="332596">
            <a:off x="6740003" y="3040656"/>
            <a:ext cx="4693171" cy="3132692"/>
          </a:xfrm>
          <a:prstGeom prst="rect">
            <a:avLst/>
          </a:prstGeom>
          <a:noFill/>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8370" y="1307335"/>
            <a:ext cx="8915400" cy="3777622"/>
          </a:xfrm>
        </p:spPr>
        <p:txBody>
          <a:bodyPr>
            <a:noAutofit/>
          </a:bodyPr>
          <a:lstStyle/>
          <a:p>
            <a:pPr algn="ctr">
              <a:buNone/>
            </a:pPr>
            <a:r>
              <a:rPr lang="pl-PL" sz="2400" b="1" dirty="0" smtClean="0"/>
              <a:t>Polacy coraz chętniej kupują w </a:t>
            </a:r>
            <a:r>
              <a:rPr lang="pl-PL" sz="2400" b="1" dirty="0" smtClean="0"/>
              <a:t>I</a:t>
            </a:r>
            <a:r>
              <a:rPr lang="pl-PL" sz="2400" b="1" dirty="0" smtClean="0"/>
              <a:t>nternecie</a:t>
            </a:r>
            <a:r>
              <a:rPr lang="pl-PL" sz="2400" b="1" dirty="0" smtClean="0"/>
              <a:t>.</a:t>
            </a:r>
            <a:r>
              <a:rPr lang="pl-PL" sz="2400" b="1" dirty="0" smtClean="0"/>
              <a:t> </a:t>
            </a:r>
            <a:r>
              <a:rPr lang="pl-PL" sz="2400" b="1" dirty="0" smtClean="0"/>
              <a:t>D</a:t>
            </a:r>
            <a:r>
              <a:rPr lang="pl-PL" sz="2400" b="1" dirty="0" smtClean="0"/>
              <a:t>laczego</a:t>
            </a:r>
            <a:r>
              <a:rPr lang="pl-PL" sz="2400" b="1" dirty="0" smtClean="0"/>
              <a:t>? Ponieważ jest to wygodne, gdy nie ruszając się sprzed monitora możemy zakupić dany produkt i to z DOSTAWĄ DO DOMU</a:t>
            </a:r>
          </a:p>
          <a:p>
            <a:pPr algn="ctr">
              <a:buNone/>
            </a:pPr>
            <a:endParaRPr lang="pl-PL" sz="2400" b="1" dirty="0" smtClean="0"/>
          </a:p>
          <a:p>
            <a:pPr algn="ctr">
              <a:buNone/>
            </a:pPr>
            <a:endParaRPr lang="pl-PL" sz="2400" b="1" dirty="0" smtClean="0"/>
          </a:p>
          <a:p>
            <a:pPr algn="ctr">
              <a:buNone/>
            </a:pPr>
            <a:r>
              <a:rPr lang="pl-PL" sz="2400" b="1" dirty="0" smtClean="0">
                <a:solidFill>
                  <a:srgbClr val="FF0000"/>
                </a:solidFill>
              </a:rPr>
              <a:t>Czy zawsze jednak takie zakupy są bezpieczne? </a:t>
            </a:r>
          </a:p>
          <a:p>
            <a:pPr algn="ctr">
              <a:buNone/>
            </a:pPr>
            <a:r>
              <a:rPr lang="pl-PL" sz="2400" b="1" dirty="0" smtClean="0">
                <a:solidFill>
                  <a:srgbClr val="FF0000"/>
                </a:solidFill>
              </a:rPr>
              <a:t>Niestety tak jak i w realnym świecie możemy zostać ofiarą oszusta lub złodzieja</a:t>
            </a:r>
            <a:endParaRPr lang="pl-PL" sz="2400" b="1"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314308" y="301254"/>
            <a:ext cx="8552341" cy="707886"/>
          </a:xfrm>
          <a:prstGeom prst="rect">
            <a:avLst/>
          </a:prstGeom>
          <a:noFill/>
        </p:spPr>
        <p:txBody>
          <a:bodyPr wrap="none" lIns="91440" tIns="45720" rIns="91440" bIns="45720">
            <a:spAutoFit/>
          </a:bodyPr>
          <a:lstStyle/>
          <a:p>
            <a:pPr algn="ctr"/>
            <a:r>
              <a:rPr lang="pl-PL"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Jak bezpiecznie kupować w sieci</a:t>
            </a:r>
            <a:endParaRPr lang="pl-PL"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Prostokąt 4"/>
          <p:cNvSpPr/>
          <p:nvPr/>
        </p:nvSpPr>
        <p:spPr>
          <a:xfrm>
            <a:off x="838049" y="1590227"/>
            <a:ext cx="766557" cy="923330"/>
          </a:xfrm>
          <a:prstGeom prst="rect">
            <a:avLst/>
          </a:prstGeom>
          <a:noFill/>
        </p:spPr>
        <p:txBody>
          <a:bodyPr wrap="none" lIns="91440" tIns="45720" rIns="91440" bIns="45720">
            <a:spAutoFit/>
          </a:bodyPr>
          <a:lstStyle/>
          <a:p>
            <a:pPr algn="ctr"/>
            <a:r>
              <a:rPr lang="pl-P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a:t>
            </a:r>
            <a:endParaRPr lang="pl-P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pole tekstowe 5"/>
          <p:cNvSpPr txBox="1"/>
          <p:nvPr/>
        </p:nvSpPr>
        <p:spPr>
          <a:xfrm>
            <a:off x="1663547" y="1883884"/>
            <a:ext cx="5739788" cy="369332"/>
          </a:xfrm>
          <a:prstGeom prst="rect">
            <a:avLst/>
          </a:prstGeom>
          <a:noFill/>
        </p:spPr>
        <p:txBody>
          <a:bodyPr wrap="square" rtlCol="0">
            <a:spAutoFit/>
          </a:bodyPr>
          <a:lstStyle/>
          <a:p>
            <a:r>
              <a:rPr lang="pl-PL" b="1" dirty="0" smtClean="0"/>
              <a:t>Ograniczone zaufanie do sprzedającego</a:t>
            </a:r>
            <a:endParaRPr lang="pl-PL" b="1" dirty="0"/>
          </a:p>
        </p:txBody>
      </p:sp>
      <p:sp>
        <p:nvSpPr>
          <p:cNvPr id="7" name="pole tekstowe 6"/>
          <p:cNvSpPr txBox="1"/>
          <p:nvPr/>
        </p:nvSpPr>
        <p:spPr>
          <a:xfrm>
            <a:off x="6378765" y="1905918"/>
            <a:ext cx="5177928" cy="369332"/>
          </a:xfrm>
          <a:prstGeom prst="rect">
            <a:avLst/>
          </a:prstGeom>
          <a:noFill/>
        </p:spPr>
        <p:txBody>
          <a:bodyPr wrap="square" rtlCol="0">
            <a:spAutoFit/>
          </a:bodyPr>
          <a:lstStyle/>
          <a:p>
            <a:pPr algn="ctr"/>
            <a:r>
              <a:rPr lang="pl-PL" b="1" dirty="0" smtClean="0">
                <a:solidFill>
                  <a:srgbClr val="FF0000"/>
                </a:solidFill>
              </a:rPr>
              <a:t>W jaki sposób?</a:t>
            </a:r>
            <a:endParaRPr lang="pl-PL" b="1" dirty="0">
              <a:solidFill>
                <a:srgbClr val="FF0000"/>
              </a:solidFill>
            </a:endParaRPr>
          </a:p>
        </p:txBody>
      </p:sp>
      <p:sp>
        <p:nvSpPr>
          <p:cNvPr id="9" name="pole tekstowe 8"/>
          <p:cNvSpPr txBox="1"/>
          <p:nvPr/>
        </p:nvSpPr>
        <p:spPr>
          <a:xfrm>
            <a:off x="1784733" y="2467777"/>
            <a:ext cx="9562641" cy="646331"/>
          </a:xfrm>
          <a:prstGeom prst="rect">
            <a:avLst/>
          </a:prstGeom>
          <a:noFill/>
        </p:spPr>
        <p:txBody>
          <a:bodyPr wrap="square" rtlCol="0">
            <a:spAutoFit/>
          </a:bodyPr>
          <a:lstStyle/>
          <a:p>
            <a:r>
              <a:rPr lang="pl-PL" b="1" dirty="0" smtClean="0"/>
              <a:t>Hasła typu</a:t>
            </a:r>
            <a:r>
              <a:rPr lang="pl-PL" dirty="0" smtClean="0"/>
              <a:t>: „Okazja" „Promocja" „Tylko dzisiaj" „Gratis" - to tylko reklama, dzięki której częściej zwracamy uwagę na dane ogłoszenie,</a:t>
            </a:r>
            <a:endParaRPr lang="pl-PL" dirty="0"/>
          </a:p>
        </p:txBody>
      </p:sp>
      <p:sp>
        <p:nvSpPr>
          <p:cNvPr id="10" name="Prostokąt 9"/>
          <p:cNvSpPr/>
          <p:nvPr/>
        </p:nvSpPr>
        <p:spPr>
          <a:xfrm>
            <a:off x="1792077" y="3116853"/>
            <a:ext cx="6096000" cy="646331"/>
          </a:xfrm>
          <a:prstGeom prst="rect">
            <a:avLst/>
          </a:prstGeom>
        </p:spPr>
        <p:txBody>
          <a:bodyPr>
            <a:spAutoFit/>
          </a:bodyPr>
          <a:lstStyle/>
          <a:p>
            <a:r>
              <a:rPr lang="pl-PL" b="1" dirty="0" smtClean="0"/>
              <a:t>Cena</a:t>
            </a:r>
            <a:r>
              <a:rPr lang="pl-PL" dirty="0" smtClean="0"/>
              <a:t> - pamiętajmy nikt nie da nam nic za darmo,</a:t>
            </a:r>
            <a:br>
              <a:rPr lang="pl-PL" dirty="0" smtClean="0"/>
            </a:br>
            <a:endParaRPr lang="pl-PL" dirty="0"/>
          </a:p>
        </p:txBody>
      </p:sp>
      <p:sp>
        <p:nvSpPr>
          <p:cNvPr id="11" name="Prostokąt 10"/>
          <p:cNvSpPr/>
          <p:nvPr/>
        </p:nvSpPr>
        <p:spPr>
          <a:xfrm>
            <a:off x="1847161" y="3584280"/>
            <a:ext cx="8321407" cy="646331"/>
          </a:xfrm>
          <a:prstGeom prst="rect">
            <a:avLst/>
          </a:prstGeom>
        </p:spPr>
        <p:txBody>
          <a:bodyPr wrap="square">
            <a:spAutoFit/>
          </a:bodyPr>
          <a:lstStyle/>
          <a:p>
            <a:r>
              <a:rPr lang="pl-PL" b="1" dirty="0" smtClean="0"/>
              <a:t>Rób zakupy tylko </a:t>
            </a:r>
            <a:r>
              <a:rPr lang="pl-PL" dirty="0" smtClean="0"/>
              <a:t>na tych portalach aukcyjnych, gdzie funkcjonuje system ochrony kupujących i sprzedających.</a:t>
            </a:r>
            <a:endParaRPr lang="pl-PL" dirty="0"/>
          </a:p>
        </p:txBody>
      </p:sp>
      <p:sp>
        <p:nvSpPr>
          <p:cNvPr id="12" name="Prostokąt 11"/>
          <p:cNvSpPr/>
          <p:nvPr/>
        </p:nvSpPr>
        <p:spPr>
          <a:xfrm>
            <a:off x="1825128" y="4317691"/>
            <a:ext cx="6096000" cy="646331"/>
          </a:xfrm>
          <a:prstGeom prst="rect">
            <a:avLst/>
          </a:prstGeom>
        </p:spPr>
        <p:txBody>
          <a:bodyPr>
            <a:spAutoFit/>
          </a:bodyPr>
          <a:lstStyle/>
          <a:p>
            <a:r>
              <a:rPr lang="pl-PL" b="1" dirty="0" smtClean="0"/>
              <a:t>W miarę możliwości </a:t>
            </a:r>
            <a:r>
              <a:rPr lang="pl-PL" dirty="0" smtClean="0"/>
              <a:t>wybierz płatność przy odbiorze,</a:t>
            </a:r>
            <a:br>
              <a:rPr lang="pl-PL" dirty="0" smtClean="0"/>
            </a:br>
            <a:endParaRPr lang="pl-PL"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807534" y="477523"/>
            <a:ext cx="766557" cy="923330"/>
          </a:xfrm>
          <a:prstGeom prst="rect">
            <a:avLst/>
          </a:prstGeom>
          <a:noFill/>
        </p:spPr>
        <p:txBody>
          <a:bodyPr wrap="none" lIns="91440" tIns="45720" rIns="91440" bIns="45720">
            <a:spAutoFit/>
          </a:bodyPr>
          <a:lstStyle/>
          <a:p>
            <a:pPr algn="ctr"/>
            <a:r>
              <a:rPr lang="pl-P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a:t>
            </a:r>
            <a:endParaRPr lang="pl-P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pole tekstowe 5"/>
          <p:cNvSpPr txBox="1"/>
          <p:nvPr/>
        </p:nvSpPr>
        <p:spPr>
          <a:xfrm>
            <a:off x="2588964" y="804231"/>
            <a:ext cx="6499952" cy="369332"/>
          </a:xfrm>
          <a:prstGeom prst="rect">
            <a:avLst/>
          </a:prstGeom>
          <a:noFill/>
        </p:spPr>
        <p:txBody>
          <a:bodyPr wrap="square" rtlCol="0">
            <a:spAutoFit/>
          </a:bodyPr>
          <a:lstStyle/>
          <a:p>
            <a:r>
              <a:rPr lang="pl-PL" b="1" dirty="0" smtClean="0"/>
              <a:t>Ostrożność przy płaceniu kartą</a:t>
            </a:r>
            <a:endParaRPr lang="pl-PL" b="1" dirty="0"/>
          </a:p>
        </p:txBody>
      </p:sp>
      <p:sp>
        <p:nvSpPr>
          <p:cNvPr id="7" name="Prostokąt 6"/>
          <p:cNvSpPr/>
          <p:nvPr/>
        </p:nvSpPr>
        <p:spPr>
          <a:xfrm>
            <a:off x="1850833" y="1508377"/>
            <a:ext cx="9683827" cy="2031325"/>
          </a:xfrm>
          <a:prstGeom prst="rect">
            <a:avLst/>
          </a:prstGeom>
        </p:spPr>
        <p:txBody>
          <a:bodyPr wrap="square">
            <a:spAutoFit/>
          </a:bodyPr>
          <a:lstStyle/>
          <a:p>
            <a:pPr algn="just"/>
            <a:r>
              <a:rPr lang="pl-PL" b="1" dirty="0" smtClean="0"/>
              <a:t> Przy płaceniu kartą kredytową zwracajmy uwagę, czy połączenie internetowe jest bezpieczne i czy przesyłane przez nas dane nie zostaną wykorzystane przez osoby nieuprawnione. Na dole strony powinien pojawić się symbol zamkniętej kłódki, a na końcu adresu – literki "https". Zazwyczaj można też zamówić towar z opcją płatności przy odbiorze,</a:t>
            </a:r>
          </a:p>
          <a:p>
            <a:r>
              <a:rPr lang="pl-PL" dirty="0" smtClean="0"/>
              <a:t/>
            </a:r>
            <a:br>
              <a:rPr lang="pl-PL" dirty="0" smtClean="0"/>
            </a:br>
            <a:endParaRPr lang="pl-PL" dirty="0"/>
          </a:p>
        </p:txBody>
      </p:sp>
      <p:sp>
        <p:nvSpPr>
          <p:cNvPr id="20482" name="AutoShape 2" descr="Znalezione obrazy dla zapytania htt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484" name="AutoShape 4" descr="Znalezione obrazy dla zapytania htt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486" name="AutoShape 6" descr="Znalezione obrazy dla zapytania htt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488" name="Picture 8" descr="Znalezione obrazy dla zapytania https"/>
          <p:cNvPicPr>
            <a:picLocks noChangeAspect="1" noChangeArrowheads="1"/>
          </p:cNvPicPr>
          <p:nvPr/>
        </p:nvPicPr>
        <p:blipFill>
          <a:blip r:embed="rId2"/>
          <a:srcRect/>
          <a:stretch>
            <a:fillRect/>
          </a:stretch>
        </p:blipFill>
        <p:spPr bwMode="auto">
          <a:xfrm>
            <a:off x="4197424" y="3251296"/>
            <a:ext cx="3819181" cy="30744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490" name="AutoShape 10" descr="Znalezione obrazy dla zapytania htt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686348" y="411422"/>
            <a:ext cx="766557" cy="923330"/>
          </a:xfrm>
          <a:prstGeom prst="rect">
            <a:avLst/>
          </a:prstGeom>
          <a:noFill/>
        </p:spPr>
        <p:txBody>
          <a:bodyPr wrap="none" lIns="91440" tIns="45720" rIns="91440" bIns="45720">
            <a:spAutoFit/>
          </a:bodyPr>
          <a:lstStyle/>
          <a:p>
            <a:pPr algn="ctr"/>
            <a:r>
              <a:rPr lang="pl-P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a:t>
            </a:r>
            <a:endParaRPr lang="pl-P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pole tekstowe 4"/>
          <p:cNvSpPr txBox="1"/>
          <p:nvPr/>
        </p:nvSpPr>
        <p:spPr>
          <a:xfrm>
            <a:off x="2456761" y="683046"/>
            <a:ext cx="7116897" cy="400110"/>
          </a:xfrm>
          <a:prstGeom prst="rect">
            <a:avLst/>
          </a:prstGeom>
          <a:noFill/>
        </p:spPr>
        <p:txBody>
          <a:bodyPr wrap="square" rtlCol="0">
            <a:spAutoFit/>
          </a:bodyPr>
          <a:lstStyle/>
          <a:p>
            <a:r>
              <a:rPr lang="pl-PL" sz="2000" b="1" dirty="0" smtClean="0"/>
              <a:t>Opinia o sklepie</a:t>
            </a:r>
            <a:endParaRPr lang="pl-PL" sz="2000" b="1" dirty="0"/>
          </a:p>
        </p:txBody>
      </p:sp>
      <p:sp>
        <p:nvSpPr>
          <p:cNvPr id="6" name="Prostokąt 5"/>
          <p:cNvSpPr/>
          <p:nvPr/>
        </p:nvSpPr>
        <p:spPr>
          <a:xfrm>
            <a:off x="2082186" y="1712978"/>
            <a:ext cx="8945697" cy="1754326"/>
          </a:xfrm>
          <a:prstGeom prst="rect">
            <a:avLst/>
          </a:prstGeom>
        </p:spPr>
        <p:txBody>
          <a:bodyPr wrap="square">
            <a:spAutoFit/>
          </a:bodyPr>
          <a:lstStyle/>
          <a:p>
            <a:pPr algn="just"/>
            <a:r>
              <a:rPr lang="pl-PL" b="1" dirty="0" smtClean="0"/>
              <a:t> Przed zakupem w wirtualnym sklepie zasięgnijmy opinii o nim i sprawdźmy jego rzetelność. Można to zrobić u znajomych lub na forach internetowych. Zwracajmy też uwagę, czy sklep podaje swój adres i numer telefonu. Wtedy, </a:t>
            </a:r>
          </a:p>
          <a:p>
            <a:pPr algn="just"/>
            <a:r>
              <a:rPr lang="pl-PL" b="1" dirty="0" smtClean="0"/>
              <a:t>w razie jakichkolwiek wątpliwości, możemy tam zadzwonić.</a:t>
            </a:r>
          </a:p>
          <a:p>
            <a:r>
              <a:rPr lang="pl-PL" dirty="0" smtClean="0"/>
              <a:t/>
            </a:r>
            <a:br>
              <a:rPr lang="pl-PL" dirty="0" smtClean="0"/>
            </a:br>
            <a:endParaRPr lang="pl-PL" dirty="0"/>
          </a:p>
        </p:txBody>
      </p:sp>
      <p:sp>
        <p:nvSpPr>
          <p:cNvPr id="22530" name="AutoShape 2" descr="Znalezione obrazy dla zapytania opi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2" name="AutoShape 4" descr="Znalezione obrazy dla zapytania opi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4" name="AutoShape 6" descr="Znalezione obrazy dla zapytania opi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6" name="AutoShape 8" descr="Znalezione obrazy dla zapytania opi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8" name="AutoShape 10" descr="Znalezione obrazy dla zapytania opi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40" name="AutoShape 12" descr="Znalezione obrazy dla zapytania opi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42" name="AutoShape 14" descr="Znalezione obrazy dla zapytania opin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 name="Obraz 13" descr="logo.png"/>
          <p:cNvPicPr>
            <a:picLocks noChangeAspect="1"/>
          </p:cNvPicPr>
          <p:nvPr/>
        </p:nvPicPr>
        <p:blipFill>
          <a:blip r:embed="rId2"/>
          <a:stretch>
            <a:fillRect/>
          </a:stretch>
        </p:blipFill>
        <p:spPr>
          <a:xfrm>
            <a:off x="7878035" y="3410410"/>
            <a:ext cx="3552825" cy="2857500"/>
          </a:xfrm>
          <a:prstGeom prst="rect">
            <a:avLst/>
          </a:prstGeom>
        </p:spPr>
      </p:pic>
      <p:pic>
        <p:nvPicPr>
          <p:cNvPr id="15" name="Obraz 14" descr="opinia.png"/>
          <p:cNvPicPr>
            <a:picLocks noChangeAspect="1"/>
          </p:cNvPicPr>
          <p:nvPr/>
        </p:nvPicPr>
        <p:blipFill>
          <a:blip r:embed="rId3"/>
          <a:stretch>
            <a:fillRect/>
          </a:stretch>
        </p:blipFill>
        <p:spPr>
          <a:xfrm>
            <a:off x="1846555" y="4026260"/>
            <a:ext cx="4884751" cy="2831740"/>
          </a:xfrm>
          <a:prstGeom prst="rect">
            <a:avLst/>
          </a:prstGeo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38121" y="2071171"/>
            <a:ext cx="9389373" cy="4104456"/>
          </a:xfrm>
        </p:spPr>
        <p:txBody>
          <a:bodyPr/>
          <a:lstStyle/>
          <a:p>
            <a:pPr algn="just">
              <a:buNone/>
            </a:pPr>
            <a:r>
              <a:rPr lang="pl-PL" b="1" dirty="0" smtClean="0"/>
              <a:t>Często bowiem w opisie widnieje informacja „stan jak na zdjęciu”, a po zbliżeniach okazuje się, że na przykład z pozoru idealna ładowarka do laptopa ma naderwany kabel albo telefon posiada zarysowania na wyświetlaczu. Punkt ten dotyczy zatem przede wszystkim używanych produktów. W przypadku nowych rzeczy należy zwrócić baczną uwagę na nazwę i cechy charakterystyczne, by zweryfikować, czy przypadkiem nie mamy do czynienia z podróbką albo próbą manipulacji nazwą w stylu „identyczny jak…” i tutaj ogromna nazwa znanej marki, która z produktem nie ma nic wspólnego.</a:t>
            </a:r>
            <a:endParaRPr lang="pl-PL" b="1" dirty="0"/>
          </a:p>
        </p:txBody>
      </p:sp>
      <p:sp>
        <p:nvSpPr>
          <p:cNvPr id="4" name="Prostokąt 3"/>
          <p:cNvSpPr/>
          <p:nvPr/>
        </p:nvSpPr>
        <p:spPr>
          <a:xfrm>
            <a:off x="1829568" y="543624"/>
            <a:ext cx="971932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pl-PL"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Przyglądanie się </a:t>
            </a:r>
            <a:r>
              <a:rPr lang="pl-PL"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fotografiom</a:t>
            </a:r>
            <a:endParaRPr lang="pl-P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dobny obraz"/>
          <p:cNvPicPr>
            <a:picLocks noChangeAspect="1" noChangeArrowheads="1"/>
          </p:cNvPicPr>
          <p:nvPr/>
        </p:nvPicPr>
        <p:blipFill>
          <a:blip r:embed="rId2"/>
          <a:srcRect/>
          <a:stretch>
            <a:fillRect/>
          </a:stretch>
        </p:blipFill>
        <p:spPr bwMode="auto">
          <a:xfrm>
            <a:off x="616944" y="246151"/>
            <a:ext cx="6411817" cy="3606647"/>
          </a:xfrm>
          <a:prstGeom prst="rect">
            <a:avLst/>
          </a:prstGeom>
          <a:ln>
            <a:noFill/>
          </a:ln>
          <a:effectLst>
            <a:softEdge rad="112500"/>
          </a:effectLst>
        </p:spPr>
      </p:pic>
      <p:pic>
        <p:nvPicPr>
          <p:cNvPr id="23556" name="Picture 4" descr="Znalezione obrazy dla zapytania podrobka vs oryginaÅ"/>
          <p:cNvPicPr>
            <a:picLocks noChangeAspect="1" noChangeArrowheads="1"/>
          </p:cNvPicPr>
          <p:nvPr/>
        </p:nvPicPr>
        <p:blipFill>
          <a:blip r:embed="rId3"/>
          <a:srcRect/>
          <a:stretch>
            <a:fillRect/>
          </a:stretch>
        </p:blipFill>
        <p:spPr bwMode="auto">
          <a:xfrm>
            <a:off x="6510969" y="2435470"/>
            <a:ext cx="5681031" cy="4422530"/>
          </a:xfrm>
          <a:prstGeom prst="rect">
            <a:avLst/>
          </a:prstGeom>
          <a:ln>
            <a:noFill/>
          </a:ln>
          <a:effectLst>
            <a:softEdge rad="112500"/>
          </a:effectLst>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045465" y="554629"/>
            <a:ext cx="9290892" cy="1754326"/>
          </a:xfrm>
          <a:prstGeom prst="rect">
            <a:avLst/>
          </a:prstGeom>
        </p:spPr>
        <p:txBody>
          <a:bodyPr wrap="square">
            <a:spAutoFit/>
          </a:bodyPr>
          <a:lstStyle/>
          <a:p>
            <a:pPr algn="just"/>
            <a:r>
              <a:rPr lang="pl-PL" b="1" dirty="0" smtClean="0"/>
              <a:t>Sklepy internetowe oferują zwykle nawet 5 różnych metod płatności. Brak wyboru w tym zakresie powinien nas zaniepokoić, szczególnie, jeżeli jedyną udostępnioną opcją płatności jest zagraniczny przelew ekspresowy lub opłata na konto osoby prywatnej. Sprzedawca nie powinien również proponować, by zamawiający samodzielnie organizował dostawę. Zaufane sklepy internetowe zapewniają wysyłkę, uwzględniając ten koszt w rozliczeniu z klientem</a:t>
            </a:r>
            <a:endParaRPr lang="pl-PL" b="1" dirty="0"/>
          </a:p>
        </p:txBody>
      </p:sp>
      <p:sp>
        <p:nvSpPr>
          <p:cNvPr id="1026" name="AutoShape 2"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 name="Obraz 5" descr="jak-placic-blikiem-612x612.jpg"/>
          <p:cNvPicPr>
            <a:picLocks noChangeAspect="1"/>
          </p:cNvPicPr>
          <p:nvPr/>
        </p:nvPicPr>
        <p:blipFill>
          <a:blip r:embed="rId2"/>
          <a:stretch>
            <a:fillRect/>
          </a:stretch>
        </p:blipFill>
        <p:spPr>
          <a:xfrm rot="502322">
            <a:off x="8350786" y="2819401"/>
            <a:ext cx="2984422" cy="2984422"/>
          </a:xfrm>
          <a:prstGeom prst="rect">
            <a:avLst/>
          </a:prstGeom>
          <a:ln>
            <a:noFill/>
          </a:ln>
          <a:effectLst>
            <a:outerShdw blurRad="292100" dist="139700" dir="2700000" algn="tl" rotWithShape="0">
              <a:srgbClr val="333333">
                <a:alpha val="65000"/>
              </a:srgbClr>
            </a:outerShdw>
          </a:effectLst>
        </p:spPr>
      </p:pic>
      <p:pic>
        <p:nvPicPr>
          <p:cNvPr id="1028" name="Picture 4" descr="Podobny obraz"/>
          <p:cNvPicPr>
            <a:picLocks noChangeAspect="1" noChangeArrowheads="1"/>
          </p:cNvPicPr>
          <p:nvPr/>
        </p:nvPicPr>
        <p:blipFill>
          <a:blip r:embed="rId3"/>
          <a:srcRect/>
          <a:stretch>
            <a:fillRect/>
          </a:stretch>
        </p:blipFill>
        <p:spPr bwMode="auto">
          <a:xfrm rot="21216237">
            <a:off x="2346592" y="2952321"/>
            <a:ext cx="4690394" cy="2984797"/>
          </a:xfrm>
          <a:prstGeom prst="rect">
            <a:avLst/>
          </a:prstGeom>
          <a:noFill/>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491480" y="466506"/>
            <a:ext cx="794480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Poznaj swoje prawa</a:t>
            </a:r>
            <a:endParaRPr lang="pl-PL"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Prostokąt 4"/>
          <p:cNvSpPr/>
          <p:nvPr/>
        </p:nvSpPr>
        <p:spPr>
          <a:xfrm>
            <a:off x="3191219" y="1579186"/>
            <a:ext cx="6096000" cy="4801314"/>
          </a:xfrm>
          <a:prstGeom prst="rect">
            <a:avLst/>
          </a:prstGeom>
        </p:spPr>
        <p:txBody>
          <a:bodyPr>
            <a:spAutoFit/>
          </a:bodyPr>
          <a:lstStyle/>
          <a:p>
            <a:pPr algn="just" fontAlgn="base"/>
            <a:r>
              <a:rPr lang="pl-PL" dirty="0" smtClean="0"/>
              <a:t>Nieważne , czy korzystaliśmy z promocji, kupowaliśmy u polskiego sprzedawcy, czy też zagranicą, na terenie całej Unii Europejskiej każdy klient sklepu internetowego ma takie same prawa. Najważniejsze z nich to możliwość odstąpienia od umowy ze sprzedającym bez podawania przyczyny-14 dni oraz reklamacji zakupionej rzeczy (w ciągu 2 lat). Jeśli reklamacja jest uzasadniona, sprzedawca ma obowiązek zwrócić wszystkie poniesione koszty, w tym dostarczenia przesyłki. W razie odstąpienia od umowy zwracany towar nie powinien nosić śladów użytkowania, a koszt zwrotu towaru ponosi konsument, chyba że przedsiębiorca go o tym nie poinformował lub zgodził się ponieść go samodzielnie.</a:t>
            </a:r>
          </a:p>
          <a:p>
            <a:r>
              <a:rPr lang="pl-PL" dirty="0" smtClean="0"/>
              <a:t/>
            </a:r>
            <a:br>
              <a:rPr lang="pl-PL" dirty="0" smtClean="0"/>
            </a:br>
            <a:endParaRPr lang="pl-PL"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144</TotalTime>
  <Words>604</Words>
  <Application>Microsoft Office PowerPoint</Application>
  <PresentationFormat>Niestandardowy</PresentationFormat>
  <Paragraphs>41</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Wisp</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dc:creator>
  <cp:lastModifiedBy>Windows User</cp:lastModifiedBy>
  <cp:revision>18</cp:revision>
  <dcterms:created xsi:type="dcterms:W3CDTF">2014-09-12T02:13:59Z</dcterms:created>
  <dcterms:modified xsi:type="dcterms:W3CDTF">2019-06-23T18:02:02Z</dcterms:modified>
</cp:coreProperties>
</file>